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3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32C1EE-4913-1489-E8DE-30742E197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B0717B-B7F1-851D-7608-A7DF12F38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0F9D52-028A-759A-BB53-77AA7356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2C69-D29C-482B-9CF9-B28CF8CA6CE4}" type="datetimeFigureOut">
              <a:rPr lang="fi-FI" smtClean="0"/>
              <a:t>15.3.2026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A236F2-A46C-6F1A-68BA-63A6419F2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1C28C3-1363-0CF1-837E-E1DFD8FA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ADE2-2D18-443E-BA75-2761B3FDD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501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2725E8-AFC8-F808-B793-FCCDCB66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04FCA13-4F3C-0AFD-4E4C-6B2C9B3F4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A2CD92-3E18-B2BE-1878-EEC985AD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2C69-D29C-482B-9CF9-B28CF8CA6CE4}" type="datetimeFigureOut">
              <a:rPr lang="fi-FI" smtClean="0"/>
              <a:t>15.3.2026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C962E2-2F24-8E2A-C498-35D03F94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27E0B7-1A13-664E-DF86-90E9B2DD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ADE2-2D18-443E-BA75-2761B3FDD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68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E155572-D106-C546-73C2-84A034BF8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A5BB22B-5DEF-E7AA-4FD9-ED9F736A4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915729-3203-37C1-7725-6DAF674E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2C69-D29C-482B-9CF9-B28CF8CA6CE4}" type="datetimeFigureOut">
              <a:rPr lang="fi-FI" smtClean="0"/>
              <a:t>15.3.2026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7DC910-5A42-CFC8-ED68-0392AB55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18A0BA-7420-15C3-71A8-93FB228A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ADE2-2D18-443E-BA75-2761B3FDD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0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C31E1C-73D8-423A-DC28-B05C1ED3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DC29E4-766A-4B82-984B-6E83433A5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27309C-F634-57D8-2821-EC478B27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2C69-D29C-482B-9CF9-B28CF8CA6CE4}" type="datetimeFigureOut">
              <a:rPr lang="fi-FI" smtClean="0"/>
              <a:t>15.3.2026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7AA62B-89F3-7C78-47F9-5FA3E512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3B6C10-5D3A-D3B8-1330-CE04E74D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ADE2-2D18-443E-BA75-2761B3FDD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870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B9178B-59E0-9865-5564-0F1F79E0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0188AC-A22C-F14E-4698-A372D1650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F76FC6-2B85-32AB-FA03-DBE87B28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2C69-D29C-482B-9CF9-B28CF8CA6CE4}" type="datetimeFigureOut">
              <a:rPr lang="fi-FI" smtClean="0"/>
              <a:t>15.3.2026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3146BB-F4AE-AB5D-9823-28B6874E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DC631E-1D4C-C7A8-8C0E-8F99A779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ADE2-2D18-443E-BA75-2761B3FDD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76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0DEF34-91CA-1130-197E-15930604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0CC9D6-2AA3-BAF8-255F-EA08969E6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CC7BEF7-2A28-8111-4F73-603500361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891541E-4E1A-3C3E-B9B7-D1475F67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2C69-D29C-482B-9CF9-B28CF8CA6CE4}" type="datetimeFigureOut">
              <a:rPr lang="fi-FI" smtClean="0"/>
              <a:t>15.3.2026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530167-96E2-8447-D22B-526F2097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13801D-273B-DE32-4E55-42390704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ADE2-2D18-443E-BA75-2761B3FDD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97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4A959-C34D-1D64-DD8F-4E1EFB6A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C47BB97-697E-ED95-42B7-DE8FA6A57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03BEEF4-A6C2-5C8F-A18E-A7632760A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5A541F-4299-5D4A-1434-EC735E59B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D0A9D04-5602-F408-042C-A58B6C564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0A5EDF8-0802-D365-0EED-95E62DFD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2C69-D29C-482B-9CF9-B28CF8CA6CE4}" type="datetimeFigureOut">
              <a:rPr lang="fi-FI" smtClean="0"/>
              <a:t>15.3.2026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26D69F-D4DF-DBA2-5E2C-78EB65C5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350E284-4D92-4D56-ED0E-575AFFD9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ADE2-2D18-443E-BA75-2761B3FDD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00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ABA7CA-C054-D062-8F2F-1354E181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A23F12-2E05-FDC9-BC5B-2896BCBA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2C69-D29C-482B-9CF9-B28CF8CA6CE4}" type="datetimeFigureOut">
              <a:rPr lang="fi-FI" smtClean="0"/>
              <a:t>15.3.2026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DA614C-DCA9-B659-BC9A-77EE5995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A82AC88-AD8C-5E7E-3A61-1DC7D536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ADE2-2D18-443E-BA75-2761B3FDD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21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AD74E48-81FF-76DD-4D00-F6DC1BF9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2C69-D29C-482B-9CF9-B28CF8CA6CE4}" type="datetimeFigureOut">
              <a:rPr lang="fi-FI" smtClean="0"/>
              <a:t>15.3.2026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2072B48-AADC-1E07-A7D6-2F2DF575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8525868-8C87-8288-C282-D8B3691B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ADE2-2D18-443E-BA75-2761B3FDD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01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4EACDC-A3F8-488E-DAB2-3FE0C3C3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DD2FFB-828E-59A3-633F-AFD8E3C4F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FDAE8C-7F99-2260-BD1D-AE5655EDD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BF6C9B-7E63-EEB4-9982-AC8D561D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2C69-D29C-482B-9CF9-B28CF8CA6CE4}" type="datetimeFigureOut">
              <a:rPr lang="fi-FI" smtClean="0"/>
              <a:t>15.3.2026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8A451B-49CF-C65B-A111-4B554F1E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AECDB2F-E8DB-BC49-8170-14FE320C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ADE2-2D18-443E-BA75-2761B3FDD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19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698F7E-D524-C544-2DFD-B98CEAC6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E59CC0B-F1C3-AFBE-CAA6-BBBDA4E7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9F6D2B-DE23-3735-02F9-FBBCBFDF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3614F89-E1A2-1929-47BD-9CB06E78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2C69-D29C-482B-9CF9-B28CF8CA6CE4}" type="datetimeFigureOut">
              <a:rPr lang="fi-FI" smtClean="0"/>
              <a:t>15.3.2026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3441448-28BB-A36C-9743-03D98C04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BA56B1-525F-49DE-67B0-6DD33622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ADE2-2D18-443E-BA75-2761B3FDD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38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E6B5605-C890-1648-8D0F-0853FD2A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FB88F3-7F61-4A3B-8169-6B3E4403A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1E335D-82E1-0AAD-6086-97E2D6A5C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542C69-D29C-482B-9CF9-B28CF8CA6CE4}" type="datetimeFigureOut">
              <a:rPr lang="fi-FI" smtClean="0"/>
              <a:t>15.3.2026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6C258B-517A-0D16-7160-29C0CD775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07E696-D49C-A2BD-5EA9-8D0A4CD8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ADE2-2D18-443E-BA75-2761B3FDD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983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ÉcoRéseau Business - Vie de bureau : le small talk">
            <a:extLst>
              <a:ext uri="{FF2B5EF4-FFF2-40B4-BE49-F238E27FC236}">
                <a16:creationId xmlns:a16="http://schemas.microsoft.com/office/drawing/2014/main" id="{4138DAFA-2394-E26E-4307-BBEE131ED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A588CD1-3C26-12AF-EDFA-41FE244D980B}"/>
              </a:ext>
            </a:extLst>
          </p:cNvPr>
          <p:cNvSpPr txBox="1"/>
          <p:nvPr/>
        </p:nvSpPr>
        <p:spPr>
          <a:xfrm>
            <a:off x="952228" y="743447"/>
            <a:ext cx="397338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Le </a:t>
            </a:r>
            <a:r>
              <a:rPr lang="en-US" sz="4000" b="1" i="1">
                <a:latin typeface="+mj-lt"/>
                <a:ea typeface="+mj-ea"/>
                <a:cs typeface="+mj-cs"/>
              </a:rPr>
              <a:t>Small Talk </a:t>
            </a:r>
            <a:r>
              <a:rPr lang="en-US" sz="4000" b="1">
                <a:latin typeface="+mj-lt"/>
                <a:ea typeface="+mj-ea"/>
                <a:cs typeface="+mj-cs"/>
              </a:rPr>
              <a:t>en Français</a:t>
            </a:r>
            <a:br>
              <a:rPr lang="en-US" sz="4000">
                <a:latin typeface="+mj-lt"/>
                <a:ea typeface="+mj-ea"/>
                <a:cs typeface="+mj-cs"/>
              </a:rPr>
            </a:br>
            <a:r>
              <a:rPr lang="en-US" sz="4000">
                <a:latin typeface="+mj-lt"/>
                <a:ea typeface="+mj-ea"/>
                <a:cs typeface="+mj-cs"/>
              </a:rPr>
              <a:t>Comment faire la conversation dans différentes situations</a:t>
            </a:r>
          </a:p>
        </p:txBody>
      </p:sp>
    </p:spTree>
    <p:extLst>
      <p:ext uri="{BB962C8B-B14F-4D97-AF65-F5344CB8AC3E}">
        <p14:creationId xmlns:p14="http://schemas.microsoft.com/office/powerpoint/2010/main" val="262894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66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FD840-F4C7-DD5B-8096-7B8338823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6F081ADA-0661-90BD-CD73-17141B9B24CC}"/>
              </a:ext>
            </a:extLst>
          </p:cNvPr>
          <p:cNvSpPr txBox="1"/>
          <p:nvPr/>
        </p:nvSpPr>
        <p:spPr>
          <a:xfrm>
            <a:off x="432619" y="481781"/>
            <a:ext cx="6135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Répondre sur le temps</a:t>
            </a:r>
          </a:p>
          <a:p>
            <a:r>
              <a:rPr lang="fr-FR" sz="2400"/>
              <a:t>Réponses possibles :</a:t>
            </a:r>
          </a:p>
          <a:p>
            <a:r>
              <a:rPr lang="fr-FR" sz="2400"/>
              <a:t>Oui, il fait très beau.</a:t>
            </a:r>
          </a:p>
          <a:p>
            <a:r>
              <a:rPr lang="fr-FR" sz="2400"/>
              <a:t>Oui, mais il fait un peu froid.</a:t>
            </a:r>
          </a:p>
          <a:p>
            <a:r>
              <a:rPr lang="fr-FR" sz="2400"/>
              <a:t>J’espère qu’il fera soleil demain.</a:t>
            </a:r>
          </a:p>
          <a:p>
            <a:endParaRPr lang="fi-FI" sz="2400"/>
          </a:p>
        </p:txBody>
      </p:sp>
      <p:pic>
        <p:nvPicPr>
          <p:cNvPr id="9218" name="Picture 2" descr="Avant la pluie par l'artiste Arnoud van de Weerd">
            <a:extLst>
              <a:ext uri="{FF2B5EF4-FFF2-40B4-BE49-F238E27FC236}">
                <a16:creationId xmlns:a16="http://schemas.microsoft.com/office/drawing/2014/main" id="{96BC3994-D9EE-25A2-C61A-323AF7C1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66" y="563371"/>
            <a:ext cx="6676115" cy="4453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32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66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2EE0D-E583-B6CD-F4B3-95B885518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6B950FBA-CE3C-BAFF-112F-29AAAA988CCD}"/>
              </a:ext>
            </a:extLst>
          </p:cNvPr>
          <p:cNvSpPr txBox="1"/>
          <p:nvPr/>
        </p:nvSpPr>
        <p:spPr>
          <a:xfrm>
            <a:off x="432619" y="481781"/>
            <a:ext cx="6135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Parler du travail ou des études</a:t>
            </a:r>
          </a:p>
          <a:p>
            <a:r>
              <a:rPr lang="fr-FR" sz="2400"/>
              <a:t>Questions fréquentes :</a:t>
            </a:r>
          </a:p>
          <a:p>
            <a:r>
              <a:rPr lang="fr-FR" sz="2400"/>
              <a:t>Tu travailles sur quoi en ce moment ?</a:t>
            </a:r>
          </a:p>
          <a:p>
            <a:r>
              <a:rPr lang="fr-FR" sz="2400"/>
              <a:t>Comment ça se passe au travail ?</a:t>
            </a:r>
          </a:p>
          <a:p>
            <a:r>
              <a:rPr lang="fr-FR" sz="2400"/>
              <a:t>Tes études se passent bien ?</a:t>
            </a:r>
          </a:p>
          <a:p>
            <a:endParaRPr lang="fi-FI" sz="2400"/>
          </a:p>
        </p:txBody>
      </p:sp>
      <p:pic>
        <p:nvPicPr>
          <p:cNvPr id="10242" name="Picture 2" descr="Les salariés français en quête de sens au travail">
            <a:extLst>
              <a:ext uri="{FF2B5EF4-FFF2-40B4-BE49-F238E27FC236}">
                <a16:creationId xmlns:a16="http://schemas.microsoft.com/office/drawing/2014/main" id="{F8664809-8F0D-3B8E-B7FB-0E4B82A1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65" y="2162895"/>
            <a:ext cx="6261101" cy="4174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2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66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D20038-029E-8DA3-37B8-E23C6E4ED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662E0F7B-D49A-5238-31BA-FE44038E46B5}"/>
              </a:ext>
            </a:extLst>
          </p:cNvPr>
          <p:cNvSpPr txBox="1"/>
          <p:nvPr/>
        </p:nvSpPr>
        <p:spPr>
          <a:xfrm>
            <a:off x="432619" y="481781"/>
            <a:ext cx="6135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Parler de la famille</a:t>
            </a:r>
          </a:p>
          <a:p>
            <a:r>
              <a:rPr lang="fr-FR" sz="2400"/>
              <a:t>Sujet courant dans les conversations.</a:t>
            </a:r>
          </a:p>
          <a:p>
            <a:r>
              <a:rPr lang="fr-FR" sz="2400"/>
              <a:t>Comment va ta famille ?</a:t>
            </a:r>
          </a:p>
          <a:p>
            <a:r>
              <a:rPr lang="fr-FR" sz="2400"/>
              <a:t>Tout va bien à la maison ?</a:t>
            </a:r>
          </a:p>
          <a:p>
            <a:endParaRPr lang="fi-FI" sz="2400"/>
          </a:p>
        </p:txBody>
      </p:sp>
      <p:pic>
        <p:nvPicPr>
          <p:cNvPr id="11266" name="Picture 2" descr="Qu'est-ce que notre famille nous apporte ? | ICI">
            <a:extLst>
              <a:ext uri="{FF2B5EF4-FFF2-40B4-BE49-F238E27FC236}">
                <a16:creationId xmlns:a16="http://schemas.microsoft.com/office/drawing/2014/main" id="{1F89BB1C-DC10-B1E2-1691-16E21083F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3" y="1551092"/>
            <a:ext cx="7780047" cy="4408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8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66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B4D5E9-A526-19B7-16E7-7329AEF1D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C332A229-B45A-59A8-AAD4-546BAF55985C}"/>
              </a:ext>
            </a:extLst>
          </p:cNvPr>
          <p:cNvSpPr txBox="1"/>
          <p:nvPr/>
        </p:nvSpPr>
        <p:spPr>
          <a:xfrm>
            <a:off x="432619" y="481781"/>
            <a:ext cx="6135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Parler des enfants</a:t>
            </a:r>
          </a:p>
          <a:p>
            <a:r>
              <a:rPr lang="fr-FR" sz="2400"/>
              <a:t>Questions typiques :</a:t>
            </a:r>
          </a:p>
          <a:p>
            <a:r>
              <a:rPr lang="fr-FR" sz="2400"/>
              <a:t>Les enfants vont bien ?</a:t>
            </a:r>
          </a:p>
          <a:p>
            <a:r>
              <a:rPr lang="fr-FR" sz="2400"/>
              <a:t>Ils sont à l’école ?</a:t>
            </a:r>
          </a:p>
          <a:p>
            <a:r>
              <a:rPr lang="fr-FR" sz="2400"/>
              <a:t>Ils ont quel âge ?</a:t>
            </a:r>
          </a:p>
          <a:p>
            <a:endParaRPr lang="fi-FI" sz="2400"/>
          </a:p>
        </p:txBody>
      </p:sp>
      <p:pic>
        <p:nvPicPr>
          <p:cNvPr id="12290" name="Picture 2" descr="Enfance / famille | Département des Bouches-du-Rhône">
            <a:extLst>
              <a:ext uri="{FF2B5EF4-FFF2-40B4-BE49-F238E27FC236}">
                <a16:creationId xmlns:a16="http://schemas.microsoft.com/office/drawing/2014/main" id="{1D790BD9-8197-C8C3-FC1C-918A49D7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14" y="1797445"/>
            <a:ext cx="8669867" cy="4578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3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66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9DD1A2-4813-91BB-7EF9-0AFB85D3A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D3AFCE56-2A76-0DF8-6B67-FFD4526D8881}"/>
              </a:ext>
            </a:extLst>
          </p:cNvPr>
          <p:cNvSpPr txBox="1"/>
          <p:nvPr/>
        </p:nvSpPr>
        <p:spPr>
          <a:xfrm>
            <a:off x="432619" y="481781"/>
            <a:ext cx="6135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Parler du mari ou de la femme</a:t>
            </a:r>
          </a:p>
          <a:p>
            <a:r>
              <a:rPr lang="fr-FR" sz="2400"/>
              <a:t>Questions courantes :</a:t>
            </a:r>
          </a:p>
          <a:p>
            <a:r>
              <a:rPr lang="fr-FR" sz="2400"/>
              <a:t>Comment va ton mari ?</a:t>
            </a:r>
          </a:p>
          <a:p>
            <a:r>
              <a:rPr lang="fr-FR" sz="2400"/>
              <a:t>Comment va ta femme ?</a:t>
            </a:r>
          </a:p>
          <a:p>
            <a:r>
              <a:rPr lang="fr-FR" sz="2400"/>
              <a:t>Il/elle travaille toujours à Paris ?</a:t>
            </a:r>
          </a:p>
          <a:p>
            <a:endParaRPr lang="fi-FI" sz="2400"/>
          </a:p>
        </p:txBody>
      </p:sp>
      <p:pic>
        <p:nvPicPr>
          <p:cNvPr id="13314" name="Picture 2" descr="17 Fun Couple Activities to Enjoy Each Other's Company">
            <a:extLst>
              <a:ext uri="{FF2B5EF4-FFF2-40B4-BE49-F238E27FC236}">
                <a16:creationId xmlns:a16="http://schemas.microsoft.com/office/drawing/2014/main" id="{FDEFC416-ECBC-308D-F8AF-ACC81276A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99" y="1371599"/>
            <a:ext cx="6527801" cy="4351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6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BFDD82-76F5-AFDA-5F80-E7B3E6F82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CF916BC8-796A-D7F1-AA9E-4EED9C5915CC}"/>
              </a:ext>
            </a:extLst>
          </p:cNvPr>
          <p:cNvSpPr txBox="1"/>
          <p:nvPr/>
        </p:nvSpPr>
        <p:spPr>
          <a:xfrm>
            <a:off x="432619" y="481781"/>
            <a:ext cx="613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Small talk avec des inconnus</a:t>
            </a:r>
          </a:p>
          <a:p>
            <a:r>
              <a:rPr lang="fr-FR" sz="2400"/>
              <a:t>Exemples :</a:t>
            </a:r>
          </a:p>
          <a:p>
            <a:r>
              <a:rPr lang="fr-FR" sz="2400"/>
              <a:t>Dans un ascenseur :</a:t>
            </a:r>
          </a:p>
          <a:p>
            <a:r>
              <a:rPr lang="fr-FR" sz="2400"/>
              <a:t>Bonjour</a:t>
            </a:r>
          </a:p>
          <a:p>
            <a:r>
              <a:rPr lang="fr-FR" sz="2400"/>
              <a:t>Vous travaillez ici ?</a:t>
            </a:r>
          </a:p>
          <a:p>
            <a:r>
              <a:rPr lang="fr-FR" sz="2400"/>
              <a:t>Dans une file d’attente :</a:t>
            </a:r>
          </a:p>
          <a:p>
            <a:r>
              <a:rPr lang="fr-FR" sz="2400"/>
              <a:t>Il y a beaucoup de monde aujourd’hui !</a:t>
            </a:r>
          </a:p>
          <a:p>
            <a:endParaRPr lang="fi-FI" sz="2400"/>
          </a:p>
        </p:txBody>
      </p:sp>
      <p:pic>
        <p:nvPicPr>
          <p:cNvPr id="14338" name="Picture 2" descr="Comment bien se comporter dans un ascenseur ? | Hellowork">
            <a:extLst>
              <a:ext uri="{FF2B5EF4-FFF2-40B4-BE49-F238E27FC236}">
                <a16:creationId xmlns:a16="http://schemas.microsoft.com/office/drawing/2014/main" id="{9A686EE8-D676-0DE6-3F71-8F202CE20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39" y="982133"/>
            <a:ext cx="6146090" cy="4100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4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47D213-F9EB-59E3-3E54-4DCB51CB3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0E76E962-0708-7141-A4EE-A6580376C2A0}"/>
              </a:ext>
            </a:extLst>
          </p:cNvPr>
          <p:cNvSpPr txBox="1"/>
          <p:nvPr/>
        </p:nvSpPr>
        <p:spPr>
          <a:xfrm>
            <a:off x="432619" y="481781"/>
            <a:ext cx="6135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Small talk avec des collègues</a:t>
            </a:r>
          </a:p>
          <a:p>
            <a:r>
              <a:rPr lang="fr-FR" sz="2400"/>
              <a:t>Bonjour, ça va ?</a:t>
            </a:r>
          </a:p>
          <a:p>
            <a:r>
              <a:rPr lang="fr-FR" sz="2400"/>
              <a:t>Tu as passé un bon week-end ?</a:t>
            </a:r>
          </a:p>
          <a:p>
            <a:r>
              <a:rPr lang="fr-FR" sz="2400"/>
              <a:t>Tu fais quoi ce soir ?</a:t>
            </a:r>
          </a:p>
          <a:p>
            <a:endParaRPr lang="fi-FI" sz="2400"/>
          </a:p>
        </p:txBody>
      </p:sp>
      <p:pic>
        <p:nvPicPr>
          <p:cNvPr id="15362" name="Picture 2" descr="Tout dire aux collègues de travail: une bonne idée?">
            <a:extLst>
              <a:ext uri="{FF2B5EF4-FFF2-40B4-BE49-F238E27FC236}">
                <a16:creationId xmlns:a16="http://schemas.microsoft.com/office/drawing/2014/main" id="{664285FA-E7F8-4FE4-92BD-8F10FDE8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79" y="1811866"/>
            <a:ext cx="7041538" cy="4893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1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EA13E-DCC1-5AD8-BD25-7874071C1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DE0CB481-71BB-7B83-CEEE-50DD60F8824D}"/>
              </a:ext>
            </a:extLst>
          </p:cNvPr>
          <p:cNvSpPr txBox="1"/>
          <p:nvPr/>
        </p:nvSpPr>
        <p:spPr>
          <a:xfrm>
            <a:off x="432619" y="481781"/>
            <a:ext cx="6135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Small talk avec des amis</a:t>
            </a:r>
          </a:p>
          <a:p>
            <a:r>
              <a:rPr lang="fr-FR" sz="2400"/>
              <a:t>Conversation plus détendue :</a:t>
            </a:r>
          </a:p>
          <a:p>
            <a:r>
              <a:rPr lang="fr-FR" sz="2400"/>
              <a:t>Quoi de neuf ?</a:t>
            </a:r>
          </a:p>
          <a:p>
            <a:r>
              <a:rPr lang="fr-FR" sz="2400"/>
              <a:t>Tu fais quoi ce week-end ?</a:t>
            </a:r>
          </a:p>
          <a:p>
            <a:r>
              <a:rPr lang="fr-FR" sz="2400"/>
              <a:t>On se voit bientôt ?</a:t>
            </a:r>
          </a:p>
          <a:p>
            <a:endParaRPr lang="fi-FI" sz="2400"/>
          </a:p>
        </p:txBody>
      </p:sp>
      <p:pic>
        <p:nvPicPr>
          <p:cNvPr id="16386" name="Picture 2" descr="Parler amis - Photos : téléchargez gratuitement des images de haute qualité  | Freepik">
            <a:extLst>
              <a:ext uri="{FF2B5EF4-FFF2-40B4-BE49-F238E27FC236}">
                <a16:creationId xmlns:a16="http://schemas.microsoft.com/office/drawing/2014/main" id="{F9D064F5-3CC8-F326-E6E5-664C1DAD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715221"/>
            <a:ext cx="7048500" cy="4705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01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7E5970-4811-B996-557B-198A4D170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D6F9C3FE-C483-A223-26E2-39A9AD66CC89}"/>
              </a:ext>
            </a:extLst>
          </p:cNvPr>
          <p:cNvSpPr txBox="1"/>
          <p:nvPr/>
        </p:nvSpPr>
        <p:spPr>
          <a:xfrm>
            <a:off x="432619" y="481781"/>
            <a:ext cx="6135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Small talk avec la famille</a:t>
            </a:r>
          </a:p>
          <a:p>
            <a:r>
              <a:rPr lang="fr-FR" sz="2400"/>
              <a:t>Exemples :</a:t>
            </a:r>
          </a:p>
          <a:p>
            <a:r>
              <a:rPr lang="fr-FR" sz="2400"/>
              <a:t>Comment s’est passée ta journée ?</a:t>
            </a:r>
          </a:p>
          <a:p>
            <a:r>
              <a:rPr lang="fr-FR" sz="2400"/>
              <a:t>Tu as bien dormi ?</a:t>
            </a:r>
          </a:p>
          <a:p>
            <a:r>
              <a:rPr lang="fr-FR" sz="2400"/>
              <a:t>Qu’est-ce que tu fais ce week-end ?</a:t>
            </a:r>
          </a:p>
          <a:p>
            <a:endParaRPr lang="fi-FI" sz="2400"/>
          </a:p>
        </p:txBody>
      </p:sp>
      <p:pic>
        <p:nvPicPr>
          <p:cNvPr id="17410" name="Picture 2" descr="Heureuse famille parler les uns aux autres tout en prenant un repas dans la  cuisine | Photo Premium">
            <a:extLst>
              <a:ext uri="{FF2B5EF4-FFF2-40B4-BE49-F238E27FC236}">
                <a16:creationId xmlns:a16="http://schemas.microsoft.com/office/drawing/2014/main" id="{8F6AEF87-3D28-5180-9DC8-E271431B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70" y="2184400"/>
            <a:ext cx="6679980" cy="4449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2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54B62E-D7DD-FAFE-B426-ED812605B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AE17E3F9-48D4-3CEA-A19F-A617B255F2A5}"/>
              </a:ext>
            </a:extLst>
          </p:cNvPr>
          <p:cNvSpPr txBox="1"/>
          <p:nvPr/>
        </p:nvSpPr>
        <p:spPr>
          <a:xfrm>
            <a:off x="432619" y="481781"/>
            <a:ext cx="61353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/>
              <a:t>Sujets sûrs pour le small talk</a:t>
            </a:r>
          </a:p>
          <a:p>
            <a:r>
              <a:rPr lang="fr-FR" sz="3200"/>
              <a:t>Sujets faciles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/>
              <a:t>la météo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/>
              <a:t>le week-end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/>
              <a:t>les loisirs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/>
              <a:t>les vacances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/>
              <a:t>la nourriture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/>
          </a:p>
          <a:p>
            <a:endParaRPr lang="fi-FI" sz="2400"/>
          </a:p>
        </p:txBody>
      </p:sp>
      <p:pic>
        <p:nvPicPr>
          <p:cNvPr id="22536" name="Picture 8" descr="Portrait d'un homme drôle donnant le pouce en l'air | Photo Premium">
            <a:extLst>
              <a:ext uri="{FF2B5EF4-FFF2-40B4-BE49-F238E27FC236}">
                <a16:creationId xmlns:a16="http://schemas.microsoft.com/office/drawing/2014/main" id="{8F3C4708-E589-40D0-6F21-2C9B117D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989">
            <a:off x="6350802" y="1760059"/>
            <a:ext cx="3910148" cy="2579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8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D42BD0-18DE-A46E-3E1A-C286A4625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586D286-DE7F-ED3B-8051-F67E76529909}"/>
              </a:ext>
            </a:extLst>
          </p:cNvPr>
          <p:cNvSpPr txBox="1"/>
          <p:nvPr/>
        </p:nvSpPr>
        <p:spPr>
          <a:xfrm>
            <a:off x="432619" y="481781"/>
            <a:ext cx="76101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En français, </a:t>
            </a:r>
            <a:r>
              <a:rPr lang="fr-FR" sz="2400" b="1"/>
              <a:t>“small talk”</a:t>
            </a:r>
            <a:r>
              <a:rPr lang="fr-FR" sz="2400"/>
              <a:t> se traduit le plus souvent par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Bavardage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Banalités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conversations de politesse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/>
          </a:p>
          <a:p>
            <a:r>
              <a:rPr lang="fr-FR" sz="2400"/>
              <a:t>Nuances</a:t>
            </a:r>
          </a:p>
          <a:p>
            <a:r>
              <a:rPr lang="fr-FR" sz="2400" b="1"/>
              <a:t>Bavardage</a:t>
            </a:r>
            <a:r>
              <a:rPr lang="fr-FR" sz="2400"/>
              <a:t> → discussion légère, sans sujet important.</a:t>
            </a:r>
          </a:p>
          <a:p>
            <a:r>
              <a:rPr lang="fr-FR" sz="2400" b="1"/>
              <a:t>Banalités</a:t>
            </a:r>
            <a:r>
              <a:rPr lang="fr-FR" sz="2400"/>
              <a:t> → petites phrases sociales (parler de la météo, du week-end, etc.).</a:t>
            </a:r>
          </a:p>
          <a:p>
            <a:r>
              <a:rPr lang="fr-FR" sz="2400" b="1"/>
              <a:t>Conversation de politesse </a:t>
            </a:r>
            <a:r>
              <a:rPr lang="fr-FR" sz="2400"/>
              <a:t>→ expression plus formelle pour décrire ces échanges.</a:t>
            </a:r>
          </a:p>
        </p:txBody>
      </p:sp>
      <p:pic>
        <p:nvPicPr>
          <p:cNvPr id="2054" name="Picture 6" descr="conversation homme et femme discuter important question ensemble à trouver  correct répondre 50528770 Art vectoriel chez Vecteezy">
            <a:extLst>
              <a:ext uri="{FF2B5EF4-FFF2-40B4-BE49-F238E27FC236}">
                <a16:creationId xmlns:a16="http://schemas.microsoft.com/office/drawing/2014/main" id="{058D15A0-BE81-41F5-CEFF-65E8354F9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40" y="3529780"/>
            <a:ext cx="3719101" cy="24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2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B03615-BAB0-F42D-C787-58447A14D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A775A71-7212-CB22-86F4-D8A6667765DC}"/>
              </a:ext>
            </a:extLst>
          </p:cNvPr>
          <p:cNvSpPr txBox="1"/>
          <p:nvPr/>
        </p:nvSpPr>
        <p:spPr>
          <a:xfrm>
            <a:off x="432619" y="481781"/>
            <a:ext cx="6135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/>
              <a:t>Sujets à éviter (au début)</a:t>
            </a:r>
          </a:p>
          <a:p>
            <a:r>
              <a:rPr lang="fr-FR" sz="3200"/>
              <a:t>En général on évite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/>
              <a:t>la politique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/>
              <a:t>l’argent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/>
              <a:t>la religion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/>
              <a:t>les sujets très personnels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/>
          </a:p>
          <a:p>
            <a:endParaRPr lang="fi-FI" sz="2400"/>
          </a:p>
        </p:txBody>
      </p:sp>
      <p:pic>
        <p:nvPicPr>
          <p:cNvPr id="24580" name="Picture 4" descr="Panneau de danger A20 - Débouché sur un quai ou une berge">
            <a:extLst>
              <a:ext uri="{FF2B5EF4-FFF2-40B4-BE49-F238E27FC236}">
                <a16:creationId xmlns:a16="http://schemas.microsoft.com/office/drawing/2014/main" id="{68376C21-AC7E-FE9E-9028-4202274D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29" y="557748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1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90D47-7DD6-5846-B938-1E67BBFA4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061D2DD5-9851-3BB6-4381-A118DDF0B26E}"/>
              </a:ext>
            </a:extLst>
          </p:cNvPr>
          <p:cNvSpPr txBox="1"/>
          <p:nvPr/>
        </p:nvSpPr>
        <p:spPr>
          <a:xfrm>
            <a:off x="432619" y="481781"/>
            <a:ext cx="61353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Conclusion</a:t>
            </a:r>
          </a:p>
          <a:p>
            <a:r>
              <a:rPr lang="fr-FR" sz="2400"/>
              <a:t>Le small talk permet :</a:t>
            </a:r>
          </a:p>
          <a:p>
            <a:r>
              <a:rPr lang="fr-FR" sz="2400"/>
              <a:t>de </a:t>
            </a:r>
            <a:r>
              <a:rPr lang="fr-FR" sz="2400" b="1"/>
              <a:t>créer des relations</a:t>
            </a:r>
            <a:endParaRPr lang="fr-FR" sz="2400"/>
          </a:p>
          <a:p>
            <a:r>
              <a:rPr lang="fr-FR" sz="2400"/>
              <a:t>d’être </a:t>
            </a:r>
            <a:r>
              <a:rPr lang="fr-FR" sz="2400" b="1"/>
              <a:t>poli</a:t>
            </a:r>
            <a:endParaRPr lang="fr-FR" sz="2400"/>
          </a:p>
          <a:p>
            <a:r>
              <a:rPr lang="fr-FR" sz="2400"/>
              <a:t>de </a:t>
            </a:r>
            <a:r>
              <a:rPr lang="fr-FR" sz="2400" b="1"/>
              <a:t>commencer une conversation</a:t>
            </a:r>
            <a:endParaRPr lang="fr-FR" sz="2400"/>
          </a:p>
          <a:p>
            <a:endParaRPr lang="fr-FR" sz="2400"/>
          </a:p>
          <a:p>
            <a:r>
              <a:rPr lang="fr-FR" sz="2400"/>
              <a:t>Les clés :</a:t>
            </a:r>
          </a:p>
          <a:p>
            <a:r>
              <a:rPr lang="fr-FR" sz="2400"/>
              <a:t>- poser des questions simples</a:t>
            </a:r>
          </a:p>
          <a:p>
            <a:r>
              <a:rPr lang="fr-FR" sz="2400"/>
              <a:t>- être naturel</a:t>
            </a:r>
          </a:p>
          <a:p>
            <a:r>
              <a:rPr lang="fr-FR" sz="2400"/>
              <a:t>- écouter l’autre</a:t>
            </a:r>
          </a:p>
          <a:p>
            <a:endParaRPr lang="fi-FI" sz="2400"/>
          </a:p>
        </p:txBody>
      </p:sp>
      <p:pic>
        <p:nvPicPr>
          <p:cNvPr id="18434" name="Picture 2" descr="Apprendre à apprendre. Leçon 2 : A quoi bon discuter ? – [Lab]map">
            <a:extLst>
              <a:ext uri="{FF2B5EF4-FFF2-40B4-BE49-F238E27FC236}">
                <a16:creationId xmlns:a16="http://schemas.microsoft.com/office/drawing/2014/main" id="{A68F0BDA-0F33-3DAC-66CC-5934107D4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2" y="1351508"/>
            <a:ext cx="5935691" cy="415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05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EA5B70-BF2F-34C5-4FDC-2D423638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4920816E-822C-4F02-D169-7E0664DAD83A}"/>
              </a:ext>
            </a:extLst>
          </p:cNvPr>
          <p:cNvSpPr txBox="1"/>
          <p:nvPr/>
        </p:nvSpPr>
        <p:spPr>
          <a:xfrm>
            <a:off x="432618" y="481781"/>
            <a:ext cx="80231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/>
              <a:t>En famille</a:t>
            </a:r>
          </a:p>
          <a:p>
            <a:r>
              <a:rPr lang="fr-FR" sz="3200" b="1"/>
              <a:t>Mère :</a:t>
            </a:r>
            <a:r>
              <a:rPr lang="fr-FR" sz="3200"/>
              <a:t> Bonjour ! Tu as bien dormi ?</a:t>
            </a:r>
            <a:br>
              <a:rPr lang="fr-FR" sz="3200"/>
            </a:br>
            <a:r>
              <a:rPr lang="fr-FR" sz="3200" b="1"/>
              <a:t>Fils :</a:t>
            </a:r>
            <a:r>
              <a:rPr lang="fr-FR" sz="3200"/>
              <a:t> Oui, très bien. Et toi ?</a:t>
            </a:r>
            <a:br>
              <a:rPr lang="fr-FR" sz="3200"/>
            </a:br>
            <a:r>
              <a:rPr lang="fr-FR" sz="3200" b="1"/>
              <a:t>Mère :</a:t>
            </a:r>
            <a:r>
              <a:rPr lang="fr-FR" sz="3200"/>
              <a:t> Ça va. Tu as cours aujourd’hui ?</a:t>
            </a:r>
            <a:br>
              <a:rPr lang="fr-FR" sz="3200"/>
            </a:br>
            <a:r>
              <a:rPr lang="fr-FR" sz="3200" b="1"/>
              <a:t>Fils :</a:t>
            </a:r>
            <a:r>
              <a:rPr lang="fr-FR" sz="3200"/>
              <a:t> Oui, à neuf heures.</a:t>
            </a:r>
            <a:br>
              <a:rPr lang="fr-FR" sz="3200"/>
            </a:br>
            <a:r>
              <a:rPr lang="fr-FR" sz="3200" b="1"/>
              <a:t>Mère :</a:t>
            </a:r>
            <a:r>
              <a:rPr lang="fr-FR" sz="3200"/>
              <a:t> D’accord. Tu veux du café ou du thé ?</a:t>
            </a:r>
            <a:br>
              <a:rPr lang="fr-FR" sz="3200"/>
            </a:br>
            <a:r>
              <a:rPr lang="fr-FR" sz="3200" b="1"/>
              <a:t>Fils :</a:t>
            </a:r>
            <a:r>
              <a:rPr lang="fr-FR" sz="3200"/>
              <a:t> Un café, s’il te plaît.</a:t>
            </a:r>
          </a:p>
          <a:p>
            <a:endParaRPr lang="fr-FR" sz="3200"/>
          </a:p>
          <a:p>
            <a:endParaRPr lang="fi-FI" sz="3200"/>
          </a:p>
        </p:txBody>
      </p:sp>
    </p:spTree>
    <p:extLst>
      <p:ext uri="{BB962C8B-B14F-4D97-AF65-F5344CB8AC3E}">
        <p14:creationId xmlns:p14="http://schemas.microsoft.com/office/powerpoint/2010/main" val="1577755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89A2A-79A3-8C43-7A43-BBBD70232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DEA6E60C-79C1-8742-5EAD-DF8366AEDD2D}"/>
              </a:ext>
            </a:extLst>
          </p:cNvPr>
          <p:cNvSpPr txBox="1"/>
          <p:nvPr/>
        </p:nvSpPr>
        <p:spPr>
          <a:xfrm>
            <a:off x="432619" y="481781"/>
            <a:ext cx="7413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/>
              <a:t>Entre amis</a:t>
            </a:r>
          </a:p>
          <a:p>
            <a:r>
              <a:rPr lang="fr-FR" sz="3200" b="1"/>
              <a:t>Marie :</a:t>
            </a:r>
            <a:r>
              <a:rPr lang="fr-FR" sz="3200"/>
              <a:t> Salut ! Ça va ?</a:t>
            </a:r>
            <a:br>
              <a:rPr lang="fr-FR" sz="3200"/>
            </a:br>
            <a:r>
              <a:rPr lang="fr-FR" sz="3200" b="1"/>
              <a:t>Paul :</a:t>
            </a:r>
            <a:r>
              <a:rPr lang="fr-FR" sz="3200"/>
              <a:t> Oui, ça va bien. Et toi ?</a:t>
            </a:r>
            <a:br>
              <a:rPr lang="fr-FR" sz="3200"/>
            </a:br>
            <a:r>
              <a:rPr lang="fr-FR" sz="3200" b="1"/>
              <a:t>Marie :</a:t>
            </a:r>
            <a:r>
              <a:rPr lang="fr-FR" sz="3200"/>
              <a:t> Ça va. Tu fais quoi ce week-end ?</a:t>
            </a:r>
            <a:br>
              <a:rPr lang="fr-FR" sz="3200"/>
            </a:br>
            <a:r>
              <a:rPr lang="fr-FR" sz="3200" b="1"/>
              <a:t>Paul :</a:t>
            </a:r>
            <a:r>
              <a:rPr lang="fr-FR" sz="3200"/>
              <a:t> Je vais au cinéma.</a:t>
            </a:r>
            <a:br>
              <a:rPr lang="fr-FR" sz="3200"/>
            </a:br>
            <a:r>
              <a:rPr lang="fr-FR" sz="3200" b="1"/>
              <a:t>Marie :</a:t>
            </a:r>
            <a:r>
              <a:rPr lang="fr-FR" sz="3200"/>
              <a:t> Ah cool ! Avec qui ?</a:t>
            </a:r>
            <a:br>
              <a:rPr lang="fr-FR" sz="3200"/>
            </a:br>
            <a:r>
              <a:rPr lang="fr-FR" sz="3200" b="1"/>
              <a:t>Paul :</a:t>
            </a:r>
            <a:r>
              <a:rPr lang="fr-FR" sz="3200"/>
              <a:t> Avec des amis.</a:t>
            </a:r>
          </a:p>
          <a:p>
            <a:endParaRPr lang="fr-FR" sz="3200"/>
          </a:p>
          <a:p>
            <a:endParaRPr lang="fi-FI" sz="3200"/>
          </a:p>
        </p:txBody>
      </p:sp>
    </p:spTree>
    <p:extLst>
      <p:ext uri="{BB962C8B-B14F-4D97-AF65-F5344CB8AC3E}">
        <p14:creationId xmlns:p14="http://schemas.microsoft.com/office/powerpoint/2010/main" val="748639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36AECC-14A5-088D-DAE0-13FD32F8D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5C84C862-79FD-E515-955E-442D36B809C2}"/>
              </a:ext>
            </a:extLst>
          </p:cNvPr>
          <p:cNvSpPr txBox="1"/>
          <p:nvPr/>
        </p:nvSpPr>
        <p:spPr>
          <a:xfrm>
            <a:off x="432619" y="481781"/>
            <a:ext cx="78658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/>
              <a:t>Avec un inconnu</a:t>
            </a:r>
          </a:p>
          <a:p>
            <a:r>
              <a:rPr lang="fr-FR" sz="3200" b="1"/>
              <a:t>Personne 1 :</a:t>
            </a:r>
            <a:r>
              <a:rPr lang="fr-FR" sz="3200"/>
              <a:t> Bonjour.</a:t>
            </a:r>
            <a:br>
              <a:rPr lang="fr-FR" sz="3200"/>
            </a:br>
            <a:r>
              <a:rPr lang="fr-FR" sz="3200" b="1"/>
              <a:t>Personne 2 :</a:t>
            </a:r>
            <a:r>
              <a:rPr lang="fr-FR" sz="3200"/>
              <a:t> Bonjour.</a:t>
            </a:r>
            <a:br>
              <a:rPr lang="fr-FR" sz="3200"/>
            </a:br>
            <a:r>
              <a:rPr lang="fr-FR" sz="3200" b="1"/>
              <a:t>Personne 1 :</a:t>
            </a:r>
            <a:r>
              <a:rPr lang="fr-FR" sz="3200"/>
              <a:t> Il fait très beau aujourd’hui.</a:t>
            </a:r>
            <a:br>
              <a:rPr lang="fr-FR" sz="3200"/>
            </a:br>
            <a:r>
              <a:rPr lang="fr-FR" sz="3200" b="1"/>
              <a:t>Personne 2 :</a:t>
            </a:r>
            <a:r>
              <a:rPr lang="fr-FR" sz="3200"/>
              <a:t> Oui, c’est vrai.</a:t>
            </a:r>
            <a:br>
              <a:rPr lang="fr-FR" sz="3200"/>
            </a:br>
            <a:r>
              <a:rPr lang="fr-FR" sz="3200" b="1"/>
              <a:t>Personne 1 :</a:t>
            </a:r>
            <a:r>
              <a:rPr lang="fr-FR" sz="3200"/>
              <a:t> Vous travaillez ici ?</a:t>
            </a:r>
            <a:br>
              <a:rPr lang="fr-FR" sz="3200"/>
            </a:br>
            <a:r>
              <a:rPr lang="fr-FR" sz="3200" b="1"/>
              <a:t>Personne 2 :</a:t>
            </a:r>
            <a:r>
              <a:rPr lang="fr-FR" sz="3200"/>
              <a:t> Oui, depuis deux ans.</a:t>
            </a:r>
          </a:p>
          <a:p>
            <a:endParaRPr lang="fr-FR" sz="3200"/>
          </a:p>
          <a:p>
            <a:endParaRPr lang="fi-FI" sz="3200"/>
          </a:p>
        </p:txBody>
      </p:sp>
    </p:spTree>
    <p:extLst>
      <p:ext uri="{BB962C8B-B14F-4D97-AF65-F5344CB8AC3E}">
        <p14:creationId xmlns:p14="http://schemas.microsoft.com/office/powerpoint/2010/main" val="405008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0BE8C3-56EC-8470-D76B-FE421A1D9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A6C9B1EB-7402-683E-056F-510838214DDE}"/>
              </a:ext>
            </a:extLst>
          </p:cNvPr>
          <p:cNvSpPr txBox="1"/>
          <p:nvPr/>
        </p:nvSpPr>
        <p:spPr>
          <a:xfrm>
            <a:off x="432619" y="481781"/>
            <a:ext cx="78658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/>
              <a:t>Question 1</a:t>
            </a:r>
          </a:p>
          <a:p>
            <a:r>
              <a:rPr lang="fr-FR" sz="2800"/>
              <a:t>Quelle question est très courante en français ?</a:t>
            </a:r>
          </a:p>
          <a:p>
            <a:r>
              <a:rPr lang="fr-FR" sz="2800"/>
              <a:t>A. Combien d’argent tu gagnes ?</a:t>
            </a:r>
            <a:br>
              <a:rPr lang="fr-FR" sz="2800"/>
            </a:br>
            <a:r>
              <a:rPr lang="fr-FR" sz="2800"/>
              <a:t>B. Ça va ?</a:t>
            </a:r>
            <a:br>
              <a:rPr lang="fr-FR" sz="2800"/>
            </a:br>
            <a:r>
              <a:rPr lang="fr-FR" sz="2800"/>
              <a:t>C. Quelle est ta religion ?</a:t>
            </a:r>
          </a:p>
          <a:p>
            <a:br>
              <a:rPr lang="fr-FR" sz="2800"/>
            </a:br>
            <a:endParaRPr lang="fr-FR" sz="2800"/>
          </a:p>
          <a:p>
            <a:r>
              <a:rPr lang="fr-FR" sz="2800" b="1"/>
              <a:t>Question 2</a:t>
            </a:r>
          </a:p>
          <a:p>
            <a:r>
              <a:rPr lang="fr-FR" sz="2800"/>
              <a:t>Quand utilise-t-on </a:t>
            </a:r>
            <a:r>
              <a:rPr lang="fr-FR" sz="2800" b="1"/>
              <a:t>vous</a:t>
            </a:r>
            <a:r>
              <a:rPr lang="fr-FR" sz="2800"/>
              <a:t> ?</a:t>
            </a:r>
          </a:p>
          <a:p>
            <a:r>
              <a:rPr lang="fr-FR" sz="2800"/>
              <a:t>A. Avec des amis</a:t>
            </a:r>
            <a:br>
              <a:rPr lang="fr-FR" sz="2800"/>
            </a:br>
            <a:r>
              <a:rPr lang="fr-FR" sz="2800"/>
              <a:t>B. Avec la famille</a:t>
            </a:r>
            <a:br>
              <a:rPr lang="fr-FR" sz="2800"/>
            </a:br>
            <a:r>
              <a:rPr lang="fr-FR" sz="2800"/>
              <a:t>C. Avec des inconnus ou au travail</a:t>
            </a:r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747138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72DFC-FA3B-AAD2-21A3-56BE40FFC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5090BF64-DD70-6A80-90C0-10450F30791A}"/>
              </a:ext>
            </a:extLst>
          </p:cNvPr>
          <p:cNvSpPr txBox="1"/>
          <p:nvPr/>
        </p:nvSpPr>
        <p:spPr>
          <a:xfrm>
            <a:off x="432619" y="481781"/>
            <a:ext cx="78658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/>
              <a:t>Question 3</a:t>
            </a:r>
          </a:p>
          <a:p>
            <a:r>
              <a:rPr lang="fr-FR" sz="2800"/>
              <a:t>Quand utilise-t-on </a:t>
            </a:r>
            <a:r>
              <a:rPr lang="fr-FR" sz="2800" b="1"/>
              <a:t>tu</a:t>
            </a:r>
            <a:r>
              <a:rPr lang="fr-FR" sz="2800"/>
              <a:t> ?</a:t>
            </a:r>
          </a:p>
          <a:p>
            <a:r>
              <a:rPr lang="fr-FR" sz="2800"/>
              <a:t>A. Avec les amis</a:t>
            </a:r>
            <a:br>
              <a:rPr lang="fr-FR" sz="2800"/>
            </a:br>
            <a:r>
              <a:rPr lang="fr-FR" sz="2800"/>
              <a:t>B. Avec le président</a:t>
            </a:r>
            <a:br>
              <a:rPr lang="fr-FR" sz="2800"/>
            </a:br>
            <a:r>
              <a:rPr lang="fr-FR" sz="2800"/>
              <a:t>C. Avec un inconnu</a:t>
            </a:r>
          </a:p>
          <a:p>
            <a:br>
              <a:rPr lang="fr-FR" sz="2800"/>
            </a:br>
            <a:endParaRPr lang="fr-FR" sz="2800"/>
          </a:p>
          <a:p>
            <a:r>
              <a:rPr lang="fr-FR" sz="2800" b="1"/>
              <a:t>Question 4</a:t>
            </a:r>
          </a:p>
          <a:p>
            <a:r>
              <a:rPr lang="fr-FR" sz="2800"/>
              <a:t>Quel sujet est très courant dans le small talk ?</a:t>
            </a:r>
          </a:p>
          <a:p>
            <a:r>
              <a:rPr lang="fr-FR" sz="2800"/>
              <a:t>A. La météo</a:t>
            </a:r>
            <a:br>
              <a:rPr lang="fr-FR" sz="2800"/>
            </a:br>
            <a:r>
              <a:rPr lang="fr-FR" sz="2800"/>
              <a:t>B. La politique</a:t>
            </a:r>
            <a:br>
              <a:rPr lang="fr-FR" sz="2800"/>
            </a:br>
            <a:r>
              <a:rPr lang="fr-FR" sz="2800"/>
              <a:t>C. L’argent</a:t>
            </a:r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155684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6B15C3-DA66-A698-E537-2C86650B3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C9ED7629-0344-7E4A-B797-8328BB533846}"/>
              </a:ext>
            </a:extLst>
          </p:cNvPr>
          <p:cNvSpPr txBox="1"/>
          <p:nvPr/>
        </p:nvSpPr>
        <p:spPr>
          <a:xfrm>
            <a:off x="432619" y="481781"/>
            <a:ext cx="78658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/>
              <a:t>Question 5</a:t>
            </a:r>
          </a:p>
          <a:p>
            <a:r>
              <a:rPr lang="fr-FR" sz="2800"/>
              <a:t>Quelle phrase parle du temps ?</a:t>
            </a:r>
          </a:p>
          <a:p>
            <a:r>
              <a:rPr lang="fr-FR" sz="2800"/>
              <a:t>A. Il fait beau aujourd’hui</a:t>
            </a:r>
            <a:br>
              <a:rPr lang="fr-FR" sz="2800"/>
            </a:br>
            <a:r>
              <a:rPr lang="fr-FR" sz="2800"/>
              <a:t>B. J’ai faim</a:t>
            </a:r>
            <a:br>
              <a:rPr lang="fr-FR" sz="2800"/>
            </a:br>
            <a:r>
              <a:rPr lang="fr-FR" sz="2800"/>
              <a:t>C. Le temps passe vite!</a:t>
            </a:r>
          </a:p>
          <a:p>
            <a:br>
              <a:rPr lang="fr-FR" sz="2800"/>
            </a:br>
            <a:endParaRPr lang="fr-FR" sz="2800"/>
          </a:p>
          <a:p>
            <a:r>
              <a:rPr lang="fr-FR" sz="2800" b="1"/>
              <a:t>Question 6</a:t>
            </a:r>
          </a:p>
          <a:p>
            <a:r>
              <a:rPr lang="fr-FR" sz="2800"/>
              <a:t>Quelle question peut-on poser à un ami ?</a:t>
            </a:r>
          </a:p>
          <a:p>
            <a:r>
              <a:rPr lang="fr-FR" sz="2800"/>
              <a:t>A. Quoi de neuf ?</a:t>
            </a:r>
            <a:br>
              <a:rPr lang="fr-FR" sz="2800"/>
            </a:br>
            <a:r>
              <a:rPr lang="fr-FR" sz="2800"/>
              <a:t>B. Votre salaire est combien ?</a:t>
            </a:r>
            <a:br>
              <a:rPr lang="fr-FR" sz="2800"/>
            </a:br>
            <a:r>
              <a:rPr lang="fr-FR" sz="2800"/>
              <a:t>C. Quelle est votre religion ?</a:t>
            </a:r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073973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4C6F90-3441-2200-F83D-6BBE2F58F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26FF0EDC-C707-61D3-DDD2-BC2FB02F7A5F}"/>
              </a:ext>
            </a:extLst>
          </p:cNvPr>
          <p:cNvSpPr txBox="1"/>
          <p:nvPr/>
        </p:nvSpPr>
        <p:spPr>
          <a:xfrm>
            <a:off x="432619" y="481781"/>
            <a:ext cx="78658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/>
              <a:t>Question 7</a:t>
            </a:r>
          </a:p>
          <a:p>
            <a:r>
              <a:rPr lang="fr-FR" sz="2800"/>
              <a:t>Quel sujet est courant avec la famille ?</a:t>
            </a:r>
          </a:p>
          <a:p>
            <a:r>
              <a:rPr lang="fr-FR" sz="2800"/>
              <a:t>A. Les enfants</a:t>
            </a:r>
            <a:br>
              <a:rPr lang="fr-FR" sz="2800"/>
            </a:br>
            <a:r>
              <a:rPr lang="fr-FR" sz="2800"/>
              <a:t>B. L’argent</a:t>
            </a:r>
            <a:br>
              <a:rPr lang="fr-FR" sz="2800"/>
            </a:br>
            <a:r>
              <a:rPr lang="fr-FR" sz="2800"/>
              <a:t>C. Les problèmes politiques</a:t>
            </a:r>
          </a:p>
          <a:p>
            <a:br>
              <a:rPr lang="fr-FR" sz="2800"/>
            </a:br>
            <a:endParaRPr lang="fr-FR" sz="2800"/>
          </a:p>
          <a:p>
            <a:r>
              <a:rPr lang="fr-FR" sz="2800" b="1"/>
              <a:t>Question 8</a:t>
            </a:r>
          </a:p>
          <a:p>
            <a:r>
              <a:rPr lang="fr-FR" sz="2800"/>
              <a:t>Que peut-on dire dans un ascenseur ?</a:t>
            </a:r>
          </a:p>
          <a:p>
            <a:r>
              <a:rPr lang="fr-FR" sz="2800"/>
              <a:t>A. Bonjour</a:t>
            </a:r>
            <a:br>
              <a:rPr lang="fr-FR" sz="2800"/>
            </a:br>
            <a:r>
              <a:rPr lang="fr-FR" sz="2800"/>
              <a:t>B. Donne-moi ton numéro</a:t>
            </a:r>
            <a:br>
              <a:rPr lang="fr-FR" sz="2800"/>
            </a:br>
            <a:r>
              <a:rPr lang="fr-FR" sz="2800"/>
              <a:t>C. Pourquoi es-tu ici ?</a:t>
            </a:r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757509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F5B0DB-8A4A-5A10-4E7C-63FA49978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9730D7AB-FD5A-ABDF-C4FA-134231D480F1}"/>
              </a:ext>
            </a:extLst>
          </p:cNvPr>
          <p:cNvSpPr txBox="1"/>
          <p:nvPr/>
        </p:nvSpPr>
        <p:spPr>
          <a:xfrm>
            <a:off x="432619" y="481781"/>
            <a:ext cx="786580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/>
              <a:t>Discussion en petits groupes</a:t>
            </a:r>
          </a:p>
          <a:p>
            <a:r>
              <a:rPr lang="fr-FR" sz="2800" b="1"/>
              <a:t>(Questions subjectives)</a:t>
            </a:r>
          </a:p>
          <a:p>
            <a:endParaRPr lang="fr-FR" sz="2800"/>
          </a:p>
          <a:p>
            <a:endParaRPr lang="fr-F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Est-ce que le small talk en français est quelque chose de difficile pour vous?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Préférez-vous les conversations courtes ou les conversations longues ? Pourquoi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Est-ce que vous aimez parler avec des personnes que vous ne connaissez pas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/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26504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7B3B5A-3CBC-C3CC-5420-79C202DBE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96E247C4-9629-A08F-3BBA-3571E566C237}"/>
              </a:ext>
            </a:extLst>
          </p:cNvPr>
          <p:cNvSpPr txBox="1"/>
          <p:nvPr/>
        </p:nvSpPr>
        <p:spPr>
          <a:xfrm>
            <a:off x="432619" y="481781"/>
            <a:ext cx="66761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Qu’est-ce que le small talk ?</a:t>
            </a:r>
          </a:p>
          <a:p>
            <a:r>
              <a:rPr lang="fr-FR" sz="2400"/>
              <a:t>Le </a:t>
            </a:r>
            <a:r>
              <a:rPr lang="fr-FR" sz="2400" b="1"/>
              <a:t>small talk</a:t>
            </a:r>
            <a:r>
              <a:rPr lang="fr-FR" sz="2400"/>
              <a:t> = une conversation courte et légère.</a:t>
            </a:r>
          </a:p>
          <a:p>
            <a:endParaRPr lang="fr-FR" sz="2400"/>
          </a:p>
          <a:p>
            <a:r>
              <a:rPr lang="fr-FR" sz="2800" i="1"/>
              <a:t>Objectifs :</a:t>
            </a:r>
          </a:p>
          <a:p>
            <a:r>
              <a:rPr lang="fr-FR" sz="2400"/>
              <a:t>briser la glace</a:t>
            </a:r>
          </a:p>
          <a:p>
            <a:r>
              <a:rPr lang="fr-FR" sz="2400"/>
              <a:t>être poli</a:t>
            </a:r>
          </a:p>
          <a:p>
            <a:r>
              <a:rPr lang="fr-FR" sz="2400"/>
              <a:t>créer un lien social</a:t>
            </a:r>
          </a:p>
          <a:p>
            <a:r>
              <a:rPr lang="fr-FR" sz="2400"/>
              <a:t>« remplir les vides » / empêcher les « malaises »</a:t>
            </a:r>
          </a:p>
        </p:txBody>
      </p:sp>
      <p:pic>
        <p:nvPicPr>
          <p:cNvPr id="2056" name="Picture 8" descr="Small Talk: Parler avec un inconnu (French Edition) eBook : Shaw, Jonas:  Amazon.co.uk: Kindle Store">
            <a:extLst>
              <a:ext uri="{FF2B5EF4-FFF2-40B4-BE49-F238E27FC236}">
                <a16:creationId xmlns:a16="http://schemas.microsoft.com/office/drawing/2014/main" id="{435A7964-7138-D62C-F168-05D4B852E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23" y="240890"/>
            <a:ext cx="3998420" cy="6376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98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6BBA8-E9E1-CEF6-EB67-F05F5AD2F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3E745DE6-0544-84F5-C000-92E92187AA34}"/>
              </a:ext>
            </a:extLst>
          </p:cNvPr>
          <p:cNvSpPr txBox="1"/>
          <p:nvPr/>
        </p:nvSpPr>
        <p:spPr>
          <a:xfrm>
            <a:off x="432619" y="481781"/>
            <a:ext cx="886869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/>
              <a:t>Discussion en petits groupes</a:t>
            </a:r>
          </a:p>
          <a:p>
            <a:r>
              <a:rPr lang="fr-FR" sz="2800" b="1"/>
              <a:t>(Questions culturelles)</a:t>
            </a:r>
          </a:p>
          <a:p>
            <a:endParaRPr lang="fr-F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Est-ce que le small talk est important en Finlande? Est-il existant?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Quelles différences remarquez-vous entre le small talk en finnois et en français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Est-ce que les Français font beaucoup (trop?!) de small talk selon vous ?</a:t>
            </a:r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24744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31386-8F93-1B76-AF70-D097F038B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3B02D5D1-4CF1-057D-AADE-9E57AB417FC7}"/>
              </a:ext>
            </a:extLst>
          </p:cNvPr>
          <p:cNvSpPr txBox="1"/>
          <p:nvPr/>
        </p:nvSpPr>
        <p:spPr>
          <a:xfrm>
            <a:off x="432619" y="481781"/>
            <a:ext cx="80624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Pourquoi c’est important en France</a:t>
            </a:r>
          </a:p>
          <a:p>
            <a:r>
              <a:rPr lang="fr-FR" sz="2400"/>
              <a:t>En France, la conversation informelle est importante pour :</a:t>
            </a:r>
          </a:p>
          <a:p>
            <a:r>
              <a:rPr lang="fr-FR" sz="2400"/>
              <a:t>la politesse</a:t>
            </a:r>
          </a:p>
          <a:p>
            <a:r>
              <a:rPr lang="fr-FR" sz="2400"/>
              <a:t>les relations sociales</a:t>
            </a:r>
          </a:p>
          <a:p>
            <a:r>
              <a:rPr lang="fr-FR" sz="2400"/>
              <a:t>créer une atmosphère détendue</a:t>
            </a:r>
          </a:p>
          <a:p>
            <a:r>
              <a:rPr lang="fr-FR" sz="2400"/>
              <a:t>Éviter les « vides »</a:t>
            </a:r>
          </a:p>
          <a:p>
            <a:r>
              <a:rPr lang="fr-FR" sz="2400"/>
              <a:t>« briser la glace »</a:t>
            </a:r>
          </a:p>
        </p:txBody>
      </p:sp>
      <p:pic>
        <p:nvPicPr>
          <p:cNvPr id="3074" name="Picture 2" descr="Definición y significado de &quot;Discuter&quot; en francés | Diccionario ilustrado">
            <a:extLst>
              <a:ext uri="{FF2B5EF4-FFF2-40B4-BE49-F238E27FC236}">
                <a16:creationId xmlns:a16="http://schemas.microsoft.com/office/drawing/2014/main" id="{6B77D657-1054-6F22-AD1F-737D973F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6" y="1921584"/>
            <a:ext cx="5808133" cy="46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4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406B7C-14B8-CE1E-7921-EDC504666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FE6F6B1-2F09-1398-2371-41E9B696FD26}"/>
              </a:ext>
            </a:extLst>
          </p:cNvPr>
          <p:cNvSpPr txBox="1"/>
          <p:nvPr/>
        </p:nvSpPr>
        <p:spPr>
          <a:xfrm>
            <a:off x="432619" y="481781"/>
            <a:ext cx="6135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Les bases du small talk</a:t>
            </a:r>
          </a:p>
          <a:p>
            <a:r>
              <a:rPr lang="fr-FR" sz="2400"/>
              <a:t>Les phrases les plus courantes :</a:t>
            </a:r>
          </a:p>
          <a:p>
            <a:r>
              <a:rPr lang="fr-FR" sz="2400"/>
              <a:t>Bonjour / Bonsoir</a:t>
            </a:r>
          </a:p>
          <a:p>
            <a:r>
              <a:rPr lang="fr-FR" sz="2400"/>
              <a:t>Ça va ?</a:t>
            </a:r>
          </a:p>
          <a:p>
            <a:r>
              <a:rPr lang="fr-FR" sz="2400"/>
              <a:t>Comment allez-vous ?</a:t>
            </a:r>
          </a:p>
          <a:p>
            <a:r>
              <a:rPr lang="fr-FR" sz="2400"/>
              <a:t>Enchanté(e)</a:t>
            </a:r>
          </a:p>
        </p:txBody>
      </p:sp>
      <p:pic>
        <p:nvPicPr>
          <p:cNvPr id="4098" name="Picture 2" descr="Definición y significado de &quot;Discuter&quot; en francés | Diccionario ilustrado">
            <a:extLst>
              <a:ext uri="{FF2B5EF4-FFF2-40B4-BE49-F238E27FC236}">
                <a16:creationId xmlns:a16="http://schemas.microsoft.com/office/drawing/2014/main" id="{0DB40149-CD7D-1339-6D10-506346529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58" y="1396662"/>
            <a:ext cx="6416675" cy="513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3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07ECE-1E90-19F5-DDF0-D68CBCDE0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7E983EFA-4087-4467-1304-CC538E588F47}"/>
              </a:ext>
            </a:extLst>
          </p:cNvPr>
          <p:cNvSpPr txBox="1"/>
          <p:nvPr/>
        </p:nvSpPr>
        <p:spPr>
          <a:xfrm>
            <a:off x="432619" y="481781"/>
            <a:ext cx="61353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Formel vs Informel</a:t>
            </a:r>
          </a:p>
          <a:p>
            <a:r>
              <a:rPr lang="fr-FR" sz="2400"/>
              <a:t>En français il existe </a:t>
            </a:r>
            <a:r>
              <a:rPr lang="fr-FR" sz="2400" b="1"/>
              <a:t>deux niveaux de langage</a:t>
            </a:r>
            <a:r>
              <a:rPr lang="fr-FR" sz="2400"/>
              <a:t>.</a:t>
            </a:r>
          </a:p>
          <a:p>
            <a:r>
              <a:rPr lang="fr-FR" sz="2400" b="1"/>
              <a:t>Formel (vous)</a:t>
            </a:r>
            <a:endParaRPr lang="fr-FR" sz="2400"/>
          </a:p>
          <a:p>
            <a:r>
              <a:rPr lang="fr-FR" sz="2400"/>
              <a:t>avec des inconnus</a:t>
            </a:r>
          </a:p>
          <a:p>
            <a:r>
              <a:rPr lang="fr-FR" sz="2400"/>
              <a:t>au travail</a:t>
            </a:r>
          </a:p>
          <a:p>
            <a:r>
              <a:rPr lang="fr-FR" sz="2400"/>
              <a:t>avec des personnes plus âgées</a:t>
            </a:r>
          </a:p>
          <a:p>
            <a:r>
              <a:rPr lang="fr-FR" sz="2400" b="1"/>
              <a:t>Informel (tu)</a:t>
            </a:r>
            <a:endParaRPr lang="fr-FR" sz="2400"/>
          </a:p>
          <a:p>
            <a:r>
              <a:rPr lang="fr-FR" sz="2400"/>
              <a:t>avec des amis</a:t>
            </a:r>
          </a:p>
          <a:p>
            <a:r>
              <a:rPr lang="fr-FR" sz="2400"/>
              <a:t>avec la famille</a:t>
            </a:r>
          </a:p>
          <a:p>
            <a:r>
              <a:rPr lang="fr-FR" sz="2400"/>
              <a:t>avec des enfants</a:t>
            </a:r>
          </a:p>
          <a:p>
            <a:endParaRPr lang="fi-FI" sz="2400"/>
          </a:p>
        </p:txBody>
      </p:sp>
      <p:pic>
        <p:nvPicPr>
          <p:cNvPr id="5124" name="Picture 4" descr="Costumes business et corporate : des possibilités inépuisables qui  s'adaptent à tous types de contexte - Sartoriaa">
            <a:extLst>
              <a:ext uri="{FF2B5EF4-FFF2-40B4-BE49-F238E27FC236}">
                <a16:creationId xmlns:a16="http://schemas.microsoft.com/office/drawing/2014/main" id="{1BAAF373-CE0B-E038-7BF6-9EA97E76A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3208013"/>
            <a:ext cx="5040690" cy="3528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écontracté et stylé, découvrez ce vêtement dont toutes les it-girls  raffolent ce printemps - Femmeactuelle.fr">
            <a:extLst>
              <a:ext uri="{FF2B5EF4-FFF2-40B4-BE49-F238E27FC236}">
                <a16:creationId xmlns:a16="http://schemas.microsoft.com/office/drawing/2014/main" id="{5D28ACB3-EF3B-7821-24AF-8DB5753FD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967">
            <a:off x="6841066" y="591078"/>
            <a:ext cx="4699000" cy="2643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9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4F9B0-C3F7-40C9-78D6-280AF75ED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01234BCA-7CB4-EA5F-AEEC-910DAF70A328}"/>
              </a:ext>
            </a:extLst>
          </p:cNvPr>
          <p:cNvSpPr txBox="1"/>
          <p:nvPr/>
        </p:nvSpPr>
        <p:spPr>
          <a:xfrm>
            <a:off x="432619" y="481781"/>
            <a:ext cx="6135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Exemple formel</a:t>
            </a:r>
          </a:p>
          <a:p>
            <a:r>
              <a:rPr lang="fr-FR" sz="2400"/>
              <a:t>Conversation avec un inconnu.</a:t>
            </a:r>
          </a:p>
          <a:p>
            <a:r>
              <a:rPr lang="fr-FR" sz="2400"/>
              <a:t>Bonjour, comment allez-vous ?</a:t>
            </a:r>
          </a:p>
          <a:p>
            <a:r>
              <a:rPr lang="fr-FR" sz="2400"/>
              <a:t>Très bien, merci. Et vous ?</a:t>
            </a:r>
          </a:p>
          <a:p>
            <a:r>
              <a:rPr lang="fr-FR" sz="2400"/>
              <a:t>Vous passez une bonne journée ?</a:t>
            </a:r>
          </a:p>
          <a:p>
            <a:endParaRPr lang="fi-FI" sz="2400"/>
          </a:p>
        </p:txBody>
      </p:sp>
      <p:pic>
        <p:nvPicPr>
          <p:cNvPr id="2" name="Picture 4" descr="Costumes business et corporate : des possibilités inépuisables qui  s'adaptent à tous types de contexte - Sartoriaa">
            <a:extLst>
              <a:ext uri="{FF2B5EF4-FFF2-40B4-BE49-F238E27FC236}">
                <a16:creationId xmlns:a16="http://schemas.microsoft.com/office/drawing/2014/main" id="{04744A9F-7D84-A60F-AFD5-12FEA7D3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10" y="2446013"/>
            <a:ext cx="5040690" cy="3528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2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C888D5-FF89-A3C6-F40B-7E1338C46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C22FD2F5-CE67-509B-7B0E-748C9BF77A82}"/>
              </a:ext>
            </a:extLst>
          </p:cNvPr>
          <p:cNvSpPr txBox="1"/>
          <p:nvPr/>
        </p:nvSpPr>
        <p:spPr>
          <a:xfrm>
            <a:off x="432619" y="481781"/>
            <a:ext cx="6135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Exemple informel</a:t>
            </a:r>
          </a:p>
          <a:p>
            <a:r>
              <a:rPr lang="fr-FR" sz="2400"/>
              <a:t>Conversation avec un ami.</a:t>
            </a:r>
          </a:p>
          <a:p>
            <a:r>
              <a:rPr lang="fr-FR" sz="2400"/>
              <a:t>Salut !</a:t>
            </a:r>
          </a:p>
          <a:p>
            <a:r>
              <a:rPr lang="fr-FR" sz="2400"/>
              <a:t>Ça va ?</a:t>
            </a:r>
          </a:p>
          <a:p>
            <a:r>
              <a:rPr lang="fr-FR" sz="2400"/>
              <a:t>Quoi de neuf ?</a:t>
            </a:r>
          </a:p>
          <a:p>
            <a:endParaRPr lang="fi-FI" sz="2400"/>
          </a:p>
        </p:txBody>
      </p:sp>
      <p:pic>
        <p:nvPicPr>
          <p:cNvPr id="2" name="Picture 6" descr="Décontracté et stylé, découvrez ce vêtement dont toutes les it-girls  raffolent ce printemps - Femmeactuelle.fr">
            <a:extLst>
              <a:ext uri="{FF2B5EF4-FFF2-40B4-BE49-F238E27FC236}">
                <a16:creationId xmlns:a16="http://schemas.microsoft.com/office/drawing/2014/main" id="{950A80BA-6376-40EF-CCBB-952FBE6D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967">
            <a:off x="6129866" y="1590145"/>
            <a:ext cx="4699000" cy="2643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5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66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AC943-6573-4783-30CE-76265258C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F46210D5-7B9F-454B-D849-7295F0E02E4F}"/>
              </a:ext>
            </a:extLst>
          </p:cNvPr>
          <p:cNvSpPr txBox="1"/>
          <p:nvPr/>
        </p:nvSpPr>
        <p:spPr>
          <a:xfrm>
            <a:off x="432619" y="481781"/>
            <a:ext cx="61353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Parler du temps (très courant)</a:t>
            </a:r>
          </a:p>
          <a:p>
            <a:r>
              <a:rPr lang="fr-FR" sz="2400"/>
              <a:t>Les Français parlent </a:t>
            </a:r>
            <a:r>
              <a:rPr lang="fr-FR" sz="2400" b="1"/>
              <a:t>souvent du temps</a:t>
            </a:r>
            <a:r>
              <a:rPr lang="fr-FR" sz="2400"/>
              <a:t>.</a:t>
            </a:r>
          </a:p>
          <a:p>
            <a:r>
              <a:rPr lang="fr-FR" sz="2400"/>
              <a:t>Questions :</a:t>
            </a:r>
          </a:p>
          <a:p>
            <a:r>
              <a:rPr lang="fr-FR" sz="2400"/>
              <a:t>Il fait beau aujourd’hui, non ?</a:t>
            </a:r>
          </a:p>
          <a:p>
            <a:r>
              <a:rPr lang="fr-FR" sz="2400"/>
              <a:t>Quel temps !</a:t>
            </a:r>
          </a:p>
          <a:p>
            <a:r>
              <a:rPr lang="fr-FR" sz="2400"/>
              <a:t>Il fait froid aujourd’hui.</a:t>
            </a:r>
          </a:p>
          <a:p>
            <a:endParaRPr lang="fi-FI" sz="2400"/>
          </a:p>
        </p:txBody>
      </p:sp>
      <p:pic>
        <p:nvPicPr>
          <p:cNvPr id="6146" name="Picture 2" descr="Images de Paysage pluie – Téléchargement gratuit sur Freepik">
            <a:extLst>
              <a:ext uri="{FF2B5EF4-FFF2-40B4-BE49-F238E27FC236}">
                <a16:creationId xmlns:a16="http://schemas.microsoft.com/office/drawing/2014/main" id="{0D765944-5E69-7583-CC70-BB7A66E5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3" y="3159437"/>
            <a:ext cx="4726517" cy="3148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81 600+ Pluie Soleil Photos, taleaux et images libre de droits - iStock |  Arc en ciel, Météo, Eau">
            <a:extLst>
              <a:ext uri="{FF2B5EF4-FFF2-40B4-BE49-F238E27FC236}">
                <a16:creationId xmlns:a16="http://schemas.microsoft.com/office/drawing/2014/main" id="{58FCEA29-4818-D46E-7755-D863683A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46" y="340891"/>
            <a:ext cx="5571404" cy="347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1066</Words>
  <Application>Microsoft Office PowerPoint</Application>
  <PresentationFormat>Laajakuva</PresentationFormat>
  <Paragraphs>176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 Dauchy</dc:creator>
  <cp:lastModifiedBy>Jere Dauchy</cp:lastModifiedBy>
  <cp:revision>9</cp:revision>
  <dcterms:created xsi:type="dcterms:W3CDTF">2026-03-12T09:11:22Z</dcterms:created>
  <dcterms:modified xsi:type="dcterms:W3CDTF">2026-03-15T14:13:24Z</dcterms:modified>
</cp:coreProperties>
</file>