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58" r:id="rId2"/>
    <p:sldId id="361" r:id="rId3"/>
    <p:sldId id="367" r:id="rId4"/>
    <p:sldId id="368" r:id="rId5"/>
    <p:sldId id="369" r:id="rId6"/>
    <p:sldId id="364" r:id="rId7"/>
    <p:sldId id="370" r:id="rId8"/>
    <p:sldId id="333" r:id="rId9"/>
    <p:sldId id="345" r:id="rId10"/>
    <p:sldId id="346" r:id="rId11"/>
    <p:sldId id="354" r:id="rId12"/>
    <p:sldId id="355" r:id="rId13"/>
    <p:sldId id="357" r:id="rId14"/>
    <p:sldId id="271" r:id="rId15"/>
    <p:sldId id="362" r:id="rId16"/>
    <p:sldId id="365" r:id="rId17"/>
    <p:sldId id="366" r:id="rId18"/>
    <p:sldId id="272" r:id="rId19"/>
    <p:sldId id="371" r:id="rId20"/>
    <p:sldId id="372" r:id="rId21"/>
    <p:sldId id="373" r:id="rId22"/>
    <p:sldId id="374" r:id="rId23"/>
    <p:sldId id="375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3C342-24F7-4F6E-8537-2B66BEFCF4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C3B060-02A9-46A0-ABAB-4D091F384C55}">
      <dgm:prSet/>
      <dgm:spPr/>
      <dgm:t>
        <a:bodyPr/>
        <a:lstStyle/>
        <a:p>
          <a:r>
            <a:rPr lang="fr-FR" b="1"/>
            <a:t>👥 Le travail et vous</a:t>
          </a:r>
          <a:endParaRPr lang="en-US"/>
        </a:p>
      </dgm:t>
    </dgm:pt>
    <dgm:pt modelId="{8B9DF43A-1A13-4A11-A7BA-29E50BFF1851}" type="parTrans" cxnId="{B473A515-EA9F-4EBA-BAB6-33B98FABB19E}">
      <dgm:prSet/>
      <dgm:spPr/>
      <dgm:t>
        <a:bodyPr/>
        <a:lstStyle/>
        <a:p>
          <a:endParaRPr lang="en-US"/>
        </a:p>
      </dgm:t>
    </dgm:pt>
    <dgm:pt modelId="{8011A1FC-B7C8-474E-BB9C-C0CB598C0ED8}" type="sibTrans" cxnId="{B473A515-EA9F-4EBA-BAB6-33B98FABB19E}">
      <dgm:prSet/>
      <dgm:spPr/>
      <dgm:t>
        <a:bodyPr/>
        <a:lstStyle/>
        <a:p>
          <a:endParaRPr lang="en-US"/>
        </a:p>
      </dgm:t>
    </dgm:pt>
    <dgm:pt modelId="{47D9B53B-4DF6-4A06-A09A-AE02D9E548DC}">
      <dgm:prSet/>
      <dgm:spPr/>
      <dgm:t>
        <a:bodyPr/>
        <a:lstStyle/>
        <a:p>
          <a:r>
            <a:rPr lang="fr-FR" b="1"/>
            <a:t>Répondez aux questions suivantes dans votre groupe: </a:t>
          </a:r>
          <a:endParaRPr lang="en-US"/>
        </a:p>
      </dgm:t>
    </dgm:pt>
    <dgm:pt modelId="{F697D257-CD35-4EAB-9A86-44C5085DC336}" type="parTrans" cxnId="{40E1A264-33A5-4CB0-BA0F-7C932CE332F7}">
      <dgm:prSet/>
      <dgm:spPr/>
      <dgm:t>
        <a:bodyPr/>
        <a:lstStyle/>
        <a:p>
          <a:endParaRPr lang="en-US"/>
        </a:p>
      </dgm:t>
    </dgm:pt>
    <dgm:pt modelId="{47B053BD-3E53-4BDA-A821-28F339CA6881}" type="sibTrans" cxnId="{40E1A264-33A5-4CB0-BA0F-7C932CE332F7}">
      <dgm:prSet/>
      <dgm:spPr/>
      <dgm:t>
        <a:bodyPr/>
        <a:lstStyle/>
        <a:p>
          <a:endParaRPr lang="en-US"/>
        </a:p>
      </dgm:t>
    </dgm:pt>
    <dgm:pt modelId="{79657C04-7C17-45A8-A655-385E59F1C34B}">
      <dgm:prSet/>
      <dgm:spPr/>
      <dgm:t>
        <a:bodyPr/>
        <a:lstStyle/>
        <a:p>
          <a:r>
            <a:rPr lang="fr-FR"/>
            <a:t>Quel serait votre travail idéal ? Pourquoi ?</a:t>
          </a:r>
          <a:endParaRPr lang="en-US"/>
        </a:p>
      </dgm:t>
    </dgm:pt>
    <dgm:pt modelId="{94A4DD64-D154-4D2F-A0CE-9962DF88BD89}" type="parTrans" cxnId="{C1EE5021-AFC0-4387-BE19-3E26416639E3}">
      <dgm:prSet/>
      <dgm:spPr/>
      <dgm:t>
        <a:bodyPr/>
        <a:lstStyle/>
        <a:p>
          <a:endParaRPr lang="en-US"/>
        </a:p>
      </dgm:t>
    </dgm:pt>
    <dgm:pt modelId="{29466C03-3141-4F72-87A8-67ECDDE9B15B}" type="sibTrans" cxnId="{C1EE5021-AFC0-4387-BE19-3E26416639E3}">
      <dgm:prSet/>
      <dgm:spPr/>
      <dgm:t>
        <a:bodyPr/>
        <a:lstStyle/>
        <a:p>
          <a:endParaRPr lang="en-US"/>
        </a:p>
      </dgm:t>
    </dgm:pt>
    <dgm:pt modelId="{7BBF7D7B-78B0-4627-B3E0-B9A95288AC5F}">
      <dgm:prSet/>
      <dgm:spPr/>
      <dgm:t>
        <a:bodyPr/>
        <a:lstStyle/>
        <a:p>
          <a:r>
            <a:rPr lang="fr-FR"/>
            <a:t>Que pensez-vous du télétravail ? Est-ce une bonne chose ?</a:t>
          </a:r>
          <a:endParaRPr lang="en-US"/>
        </a:p>
      </dgm:t>
    </dgm:pt>
    <dgm:pt modelId="{6BBAF7B3-E982-4DDE-964D-06DD02BF83FF}" type="parTrans" cxnId="{74A1DE34-6C18-4F8B-868A-C37D8C0415E0}">
      <dgm:prSet/>
      <dgm:spPr/>
      <dgm:t>
        <a:bodyPr/>
        <a:lstStyle/>
        <a:p>
          <a:endParaRPr lang="en-US"/>
        </a:p>
      </dgm:t>
    </dgm:pt>
    <dgm:pt modelId="{3CA47857-484E-4739-B753-395AE1D2B0D9}" type="sibTrans" cxnId="{74A1DE34-6C18-4F8B-868A-C37D8C0415E0}">
      <dgm:prSet/>
      <dgm:spPr/>
      <dgm:t>
        <a:bodyPr/>
        <a:lstStyle/>
        <a:p>
          <a:endParaRPr lang="en-US"/>
        </a:p>
      </dgm:t>
    </dgm:pt>
    <dgm:pt modelId="{D3DDB1C7-E2F4-4439-8636-7BD3D60EB14F}">
      <dgm:prSet/>
      <dgm:spPr/>
      <dgm:t>
        <a:bodyPr/>
        <a:lstStyle/>
        <a:p>
          <a:r>
            <a:rPr lang="fr-FR"/>
            <a:t>Le travail est-il toujours synonyme d’épanouissement personnel ?</a:t>
          </a:r>
          <a:endParaRPr lang="en-US"/>
        </a:p>
      </dgm:t>
    </dgm:pt>
    <dgm:pt modelId="{0A64C950-BD5F-441A-9D24-4B3881EBCE73}" type="parTrans" cxnId="{A50DF452-0859-4942-A49E-F031DD890B3D}">
      <dgm:prSet/>
      <dgm:spPr/>
      <dgm:t>
        <a:bodyPr/>
        <a:lstStyle/>
        <a:p>
          <a:endParaRPr lang="en-US"/>
        </a:p>
      </dgm:t>
    </dgm:pt>
    <dgm:pt modelId="{79406CE2-5A5B-48E1-A243-33C47C9A433B}" type="sibTrans" cxnId="{A50DF452-0859-4942-A49E-F031DD890B3D}">
      <dgm:prSet/>
      <dgm:spPr/>
      <dgm:t>
        <a:bodyPr/>
        <a:lstStyle/>
        <a:p>
          <a:endParaRPr lang="en-US"/>
        </a:p>
      </dgm:t>
    </dgm:pt>
    <dgm:pt modelId="{FB8A8392-5136-4919-A898-613438F77C25}">
      <dgm:prSet/>
      <dgm:spPr/>
      <dgm:t>
        <a:bodyPr/>
        <a:lstStyle/>
        <a:p>
          <a:r>
            <a:rPr lang="fr-FR"/>
            <a:t>Quelles qualités sont importantes dans le monde professionnel aujourd’hui ?</a:t>
          </a:r>
          <a:endParaRPr lang="en-US"/>
        </a:p>
      </dgm:t>
    </dgm:pt>
    <dgm:pt modelId="{5E0360D9-BEF1-40E7-83E0-4CE195F43DA8}" type="parTrans" cxnId="{B00407F0-9585-4C39-9929-AED279EF8542}">
      <dgm:prSet/>
      <dgm:spPr/>
      <dgm:t>
        <a:bodyPr/>
        <a:lstStyle/>
        <a:p>
          <a:endParaRPr lang="en-US"/>
        </a:p>
      </dgm:t>
    </dgm:pt>
    <dgm:pt modelId="{39BD6746-74AB-433C-A06B-C5D937DB09D6}" type="sibTrans" cxnId="{B00407F0-9585-4C39-9929-AED279EF8542}">
      <dgm:prSet/>
      <dgm:spPr/>
      <dgm:t>
        <a:bodyPr/>
        <a:lstStyle/>
        <a:p>
          <a:endParaRPr lang="en-US"/>
        </a:p>
      </dgm:t>
    </dgm:pt>
    <dgm:pt modelId="{61E3A759-9628-4038-8EB0-BED088F8DD94}">
      <dgm:prSet/>
      <dgm:spPr/>
      <dgm:t>
        <a:bodyPr/>
        <a:lstStyle/>
        <a:p>
          <a:r>
            <a:rPr lang="fr-FR"/>
            <a:t>Faut-il toujours séparer la vie professionnelle et la vie personnelle ?</a:t>
          </a:r>
          <a:endParaRPr lang="en-US"/>
        </a:p>
      </dgm:t>
    </dgm:pt>
    <dgm:pt modelId="{F365C6E7-FC33-47E8-B2F9-67BC98178096}" type="parTrans" cxnId="{5D947455-74DC-4436-A7DF-BB9F9CF19622}">
      <dgm:prSet/>
      <dgm:spPr/>
      <dgm:t>
        <a:bodyPr/>
        <a:lstStyle/>
        <a:p>
          <a:endParaRPr lang="en-US"/>
        </a:p>
      </dgm:t>
    </dgm:pt>
    <dgm:pt modelId="{B2EC694C-DEFC-43E2-BF49-8586F585B40C}" type="sibTrans" cxnId="{5D947455-74DC-4436-A7DF-BB9F9CF19622}">
      <dgm:prSet/>
      <dgm:spPr/>
      <dgm:t>
        <a:bodyPr/>
        <a:lstStyle/>
        <a:p>
          <a:endParaRPr lang="en-US"/>
        </a:p>
      </dgm:t>
    </dgm:pt>
    <dgm:pt modelId="{C043899F-697E-427B-9444-5D5EE0367258}" type="pres">
      <dgm:prSet presAssocID="{D6C3C342-24F7-4F6E-8537-2B66BEFCF4EC}" presName="linear" presStyleCnt="0">
        <dgm:presLayoutVars>
          <dgm:animLvl val="lvl"/>
          <dgm:resizeHandles val="exact"/>
        </dgm:presLayoutVars>
      </dgm:prSet>
      <dgm:spPr/>
    </dgm:pt>
    <dgm:pt modelId="{3AD1A3B4-6DD3-45DD-AF53-E58273377D1A}" type="pres">
      <dgm:prSet presAssocID="{26C3B060-02A9-46A0-ABAB-4D091F384C5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41EC48C-C74C-449D-A8C0-5380D30EC916}" type="pres">
      <dgm:prSet presAssocID="{8011A1FC-B7C8-474E-BB9C-C0CB598C0ED8}" presName="spacer" presStyleCnt="0"/>
      <dgm:spPr/>
    </dgm:pt>
    <dgm:pt modelId="{8A3233C8-4813-4A14-A555-91D678D1FA03}" type="pres">
      <dgm:prSet presAssocID="{47D9B53B-4DF6-4A06-A09A-AE02D9E548D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F909F7F-D8CF-485D-85B2-60584805C0E7}" type="pres">
      <dgm:prSet presAssocID="{47B053BD-3E53-4BDA-A821-28F339CA6881}" presName="spacer" presStyleCnt="0"/>
      <dgm:spPr/>
    </dgm:pt>
    <dgm:pt modelId="{5FAE0DC7-AFA6-4C56-B8CC-D9BA63FFEA63}" type="pres">
      <dgm:prSet presAssocID="{79657C04-7C17-45A8-A655-385E59F1C34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7323698-07AC-4C00-903D-8D546C539AC2}" type="pres">
      <dgm:prSet presAssocID="{29466C03-3141-4F72-87A8-67ECDDE9B15B}" presName="spacer" presStyleCnt="0"/>
      <dgm:spPr/>
    </dgm:pt>
    <dgm:pt modelId="{9AB68644-F1F2-4006-B7EF-E136C0CFDF94}" type="pres">
      <dgm:prSet presAssocID="{7BBF7D7B-78B0-4627-B3E0-B9A95288AC5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DEE0660-5BBF-4608-A5E5-CC575FA53D36}" type="pres">
      <dgm:prSet presAssocID="{3CA47857-484E-4739-B753-395AE1D2B0D9}" presName="spacer" presStyleCnt="0"/>
      <dgm:spPr/>
    </dgm:pt>
    <dgm:pt modelId="{D90E0B41-84B0-4AD5-A7FC-7F710B2AFB78}" type="pres">
      <dgm:prSet presAssocID="{D3DDB1C7-E2F4-4439-8636-7BD3D60EB14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6C93D5E-87D2-4E26-8CF4-808A433CCF27}" type="pres">
      <dgm:prSet presAssocID="{79406CE2-5A5B-48E1-A243-33C47C9A433B}" presName="spacer" presStyleCnt="0"/>
      <dgm:spPr/>
    </dgm:pt>
    <dgm:pt modelId="{8F802198-422B-414F-BA5B-4A7CC2345465}" type="pres">
      <dgm:prSet presAssocID="{FB8A8392-5136-4919-A898-613438F77C2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853EB00-AD39-4BCE-8B9C-17EB4127890D}" type="pres">
      <dgm:prSet presAssocID="{39BD6746-74AB-433C-A06B-C5D937DB09D6}" presName="spacer" presStyleCnt="0"/>
      <dgm:spPr/>
    </dgm:pt>
    <dgm:pt modelId="{4D39E0E5-3F2A-43DB-92E9-FDC7EBD8FE08}" type="pres">
      <dgm:prSet presAssocID="{61E3A759-9628-4038-8EB0-BED088F8DD9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473A515-EA9F-4EBA-BAB6-33B98FABB19E}" srcId="{D6C3C342-24F7-4F6E-8537-2B66BEFCF4EC}" destId="{26C3B060-02A9-46A0-ABAB-4D091F384C55}" srcOrd="0" destOrd="0" parTransId="{8B9DF43A-1A13-4A11-A7BA-29E50BFF1851}" sibTransId="{8011A1FC-B7C8-474E-BB9C-C0CB598C0ED8}"/>
    <dgm:cxn modelId="{C1EE5021-AFC0-4387-BE19-3E26416639E3}" srcId="{D6C3C342-24F7-4F6E-8537-2B66BEFCF4EC}" destId="{79657C04-7C17-45A8-A655-385E59F1C34B}" srcOrd="2" destOrd="0" parTransId="{94A4DD64-D154-4D2F-A0CE-9962DF88BD89}" sibTransId="{29466C03-3141-4F72-87A8-67ECDDE9B15B}"/>
    <dgm:cxn modelId="{74A1DE34-6C18-4F8B-868A-C37D8C0415E0}" srcId="{D6C3C342-24F7-4F6E-8537-2B66BEFCF4EC}" destId="{7BBF7D7B-78B0-4627-B3E0-B9A95288AC5F}" srcOrd="3" destOrd="0" parTransId="{6BBAF7B3-E982-4DDE-964D-06DD02BF83FF}" sibTransId="{3CA47857-484E-4739-B753-395AE1D2B0D9}"/>
    <dgm:cxn modelId="{7FFC303B-CA67-4393-94F9-9D5F5C8F256E}" type="presOf" srcId="{7BBF7D7B-78B0-4627-B3E0-B9A95288AC5F}" destId="{9AB68644-F1F2-4006-B7EF-E136C0CFDF94}" srcOrd="0" destOrd="0" presId="urn:microsoft.com/office/officeart/2005/8/layout/vList2"/>
    <dgm:cxn modelId="{40E1A264-33A5-4CB0-BA0F-7C932CE332F7}" srcId="{D6C3C342-24F7-4F6E-8537-2B66BEFCF4EC}" destId="{47D9B53B-4DF6-4A06-A09A-AE02D9E548DC}" srcOrd="1" destOrd="0" parTransId="{F697D257-CD35-4EAB-9A86-44C5085DC336}" sibTransId="{47B053BD-3E53-4BDA-A821-28F339CA6881}"/>
    <dgm:cxn modelId="{A50DF452-0859-4942-A49E-F031DD890B3D}" srcId="{D6C3C342-24F7-4F6E-8537-2B66BEFCF4EC}" destId="{D3DDB1C7-E2F4-4439-8636-7BD3D60EB14F}" srcOrd="4" destOrd="0" parTransId="{0A64C950-BD5F-441A-9D24-4B3881EBCE73}" sibTransId="{79406CE2-5A5B-48E1-A243-33C47C9A433B}"/>
    <dgm:cxn modelId="{5D947455-74DC-4436-A7DF-BB9F9CF19622}" srcId="{D6C3C342-24F7-4F6E-8537-2B66BEFCF4EC}" destId="{61E3A759-9628-4038-8EB0-BED088F8DD94}" srcOrd="6" destOrd="0" parTransId="{F365C6E7-FC33-47E8-B2F9-67BC98178096}" sibTransId="{B2EC694C-DEFC-43E2-BF49-8586F585B40C}"/>
    <dgm:cxn modelId="{3F4D9983-8DCE-4D96-B555-EB38BBF27D0A}" type="presOf" srcId="{61E3A759-9628-4038-8EB0-BED088F8DD94}" destId="{4D39E0E5-3F2A-43DB-92E9-FDC7EBD8FE08}" srcOrd="0" destOrd="0" presId="urn:microsoft.com/office/officeart/2005/8/layout/vList2"/>
    <dgm:cxn modelId="{0607FAAC-0129-406B-A3BE-E17385DF2824}" type="presOf" srcId="{26C3B060-02A9-46A0-ABAB-4D091F384C55}" destId="{3AD1A3B4-6DD3-45DD-AF53-E58273377D1A}" srcOrd="0" destOrd="0" presId="urn:microsoft.com/office/officeart/2005/8/layout/vList2"/>
    <dgm:cxn modelId="{92A0B4B8-764E-4A68-B938-D3D4A53C3EB2}" type="presOf" srcId="{47D9B53B-4DF6-4A06-A09A-AE02D9E548DC}" destId="{8A3233C8-4813-4A14-A555-91D678D1FA03}" srcOrd="0" destOrd="0" presId="urn:microsoft.com/office/officeart/2005/8/layout/vList2"/>
    <dgm:cxn modelId="{792EB2D0-81BC-41E1-AD58-8B53BDF7E048}" type="presOf" srcId="{D3DDB1C7-E2F4-4439-8636-7BD3D60EB14F}" destId="{D90E0B41-84B0-4AD5-A7FC-7F710B2AFB78}" srcOrd="0" destOrd="0" presId="urn:microsoft.com/office/officeart/2005/8/layout/vList2"/>
    <dgm:cxn modelId="{7E905BD3-0283-4E13-85FE-FF513C18EB41}" type="presOf" srcId="{79657C04-7C17-45A8-A655-385E59F1C34B}" destId="{5FAE0DC7-AFA6-4C56-B8CC-D9BA63FFEA63}" srcOrd="0" destOrd="0" presId="urn:microsoft.com/office/officeart/2005/8/layout/vList2"/>
    <dgm:cxn modelId="{A24DA4E3-8052-4FCF-B912-72937C3370D6}" type="presOf" srcId="{D6C3C342-24F7-4F6E-8537-2B66BEFCF4EC}" destId="{C043899F-697E-427B-9444-5D5EE0367258}" srcOrd="0" destOrd="0" presId="urn:microsoft.com/office/officeart/2005/8/layout/vList2"/>
    <dgm:cxn modelId="{144572E4-6921-4F87-A0BD-0A812A2B62C4}" type="presOf" srcId="{FB8A8392-5136-4919-A898-613438F77C25}" destId="{8F802198-422B-414F-BA5B-4A7CC2345465}" srcOrd="0" destOrd="0" presId="urn:microsoft.com/office/officeart/2005/8/layout/vList2"/>
    <dgm:cxn modelId="{B00407F0-9585-4C39-9929-AED279EF8542}" srcId="{D6C3C342-24F7-4F6E-8537-2B66BEFCF4EC}" destId="{FB8A8392-5136-4919-A898-613438F77C25}" srcOrd="5" destOrd="0" parTransId="{5E0360D9-BEF1-40E7-83E0-4CE195F43DA8}" sibTransId="{39BD6746-74AB-433C-A06B-C5D937DB09D6}"/>
    <dgm:cxn modelId="{EFCF44BA-B458-4BEE-91D6-255CD5C9C6A1}" type="presParOf" srcId="{C043899F-697E-427B-9444-5D5EE0367258}" destId="{3AD1A3B4-6DD3-45DD-AF53-E58273377D1A}" srcOrd="0" destOrd="0" presId="urn:microsoft.com/office/officeart/2005/8/layout/vList2"/>
    <dgm:cxn modelId="{D68079D6-7C7C-462A-AD8B-06A76DA06CE7}" type="presParOf" srcId="{C043899F-697E-427B-9444-5D5EE0367258}" destId="{E41EC48C-C74C-449D-A8C0-5380D30EC916}" srcOrd="1" destOrd="0" presId="urn:microsoft.com/office/officeart/2005/8/layout/vList2"/>
    <dgm:cxn modelId="{B8467FD1-95A7-4855-880B-E440CF2C6AEA}" type="presParOf" srcId="{C043899F-697E-427B-9444-5D5EE0367258}" destId="{8A3233C8-4813-4A14-A555-91D678D1FA03}" srcOrd="2" destOrd="0" presId="urn:microsoft.com/office/officeart/2005/8/layout/vList2"/>
    <dgm:cxn modelId="{1D1838C6-96C8-4325-AB67-C9E7A9B5F589}" type="presParOf" srcId="{C043899F-697E-427B-9444-5D5EE0367258}" destId="{FF909F7F-D8CF-485D-85B2-60584805C0E7}" srcOrd="3" destOrd="0" presId="urn:microsoft.com/office/officeart/2005/8/layout/vList2"/>
    <dgm:cxn modelId="{0501931C-3ACB-4ECE-BBA3-D67E6CF7B0FB}" type="presParOf" srcId="{C043899F-697E-427B-9444-5D5EE0367258}" destId="{5FAE0DC7-AFA6-4C56-B8CC-D9BA63FFEA63}" srcOrd="4" destOrd="0" presId="urn:microsoft.com/office/officeart/2005/8/layout/vList2"/>
    <dgm:cxn modelId="{AF54A238-A4C0-4548-8B45-8882BA6B3DF6}" type="presParOf" srcId="{C043899F-697E-427B-9444-5D5EE0367258}" destId="{C7323698-07AC-4C00-903D-8D546C539AC2}" srcOrd="5" destOrd="0" presId="urn:microsoft.com/office/officeart/2005/8/layout/vList2"/>
    <dgm:cxn modelId="{F15074C3-C16F-421A-B611-5B58A683822B}" type="presParOf" srcId="{C043899F-697E-427B-9444-5D5EE0367258}" destId="{9AB68644-F1F2-4006-B7EF-E136C0CFDF94}" srcOrd="6" destOrd="0" presId="urn:microsoft.com/office/officeart/2005/8/layout/vList2"/>
    <dgm:cxn modelId="{DF48C367-34F4-41E5-A26B-89A351DAE6CC}" type="presParOf" srcId="{C043899F-697E-427B-9444-5D5EE0367258}" destId="{7DEE0660-5BBF-4608-A5E5-CC575FA53D36}" srcOrd="7" destOrd="0" presId="urn:microsoft.com/office/officeart/2005/8/layout/vList2"/>
    <dgm:cxn modelId="{DF2C3CF0-E7E6-44D2-8D24-07F7FA5FAC82}" type="presParOf" srcId="{C043899F-697E-427B-9444-5D5EE0367258}" destId="{D90E0B41-84B0-4AD5-A7FC-7F710B2AFB78}" srcOrd="8" destOrd="0" presId="urn:microsoft.com/office/officeart/2005/8/layout/vList2"/>
    <dgm:cxn modelId="{A3E922AF-E84F-408F-A1A4-C3B496B70103}" type="presParOf" srcId="{C043899F-697E-427B-9444-5D5EE0367258}" destId="{06C93D5E-87D2-4E26-8CF4-808A433CCF27}" srcOrd="9" destOrd="0" presId="urn:microsoft.com/office/officeart/2005/8/layout/vList2"/>
    <dgm:cxn modelId="{DD0175DB-3825-490D-B71E-A06F47BB606B}" type="presParOf" srcId="{C043899F-697E-427B-9444-5D5EE0367258}" destId="{8F802198-422B-414F-BA5B-4A7CC2345465}" srcOrd="10" destOrd="0" presId="urn:microsoft.com/office/officeart/2005/8/layout/vList2"/>
    <dgm:cxn modelId="{45F81776-63AF-4D87-BB02-27E55EB493CF}" type="presParOf" srcId="{C043899F-697E-427B-9444-5D5EE0367258}" destId="{F853EB00-AD39-4BCE-8B9C-17EB4127890D}" srcOrd="11" destOrd="0" presId="urn:microsoft.com/office/officeart/2005/8/layout/vList2"/>
    <dgm:cxn modelId="{87770C21-9194-4614-A03A-B43DE8B37B7A}" type="presParOf" srcId="{C043899F-697E-427B-9444-5D5EE0367258}" destId="{4D39E0E5-3F2A-43DB-92E9-FDC7EBD8FE0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1A3B4-6DD3-45DD-AF53-E58273377D1A}">
      <dsp:nvSpPr>
        <dsp:cNvPr id="0" name=""/>
        <dsp:cNvSpPr/>
      </dsp:nvSpPr>
      <dsp:spPr>
        <a:xfrm>
          <a:off x="0" y="102891"/>
          <a:ext cx="8780206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/>
            <a:t>👥 Le travail et vous</a:t>
          </a:r>
          <a:endParaRPr lang="en-US" sz="2000" kern="1200"/>
        </a:p>
      </dsp:txBody>
      <dsp:txXfrm>
        <a:off x="25130" y="128021"/>
        <a:ext cx="8729946" cy="464540"/>
      </dsp:txXfrm>
    </dsp:sp>
    <dsp:sp modelId="{8A3233C8-4813-4A14-A555-91D678D1FA03}">
      <dsp:nvSpPr>
        <dsp:cNvPr id="0" name=""/>
        <dsp:cNvSpPr/>
      </dsp:nvSpPr>
      <dsp:spPr>
        <a:xfrm>
          <a:off x="0" y="675291"/>
          <a:ext cx="8780206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/>
            <a:t>Répondez aux questions suivantes dans votre groupe: </a:t>
          </a:r>
          <a:endParaRPr lang="en-US" sz="2000" kern="1200"/>
        </a:p>
      </dsp:txBody>
      <dsp:txXfrm>
        <a:off x="25130" y="700421"/>
        <a:ext cx="8729946" cy="464540"/>
      </dsp:txXfrm>
    </dsp:sp>
    <dsp:sp modelId="{5FAE0DC7-AFA6-4C56-B8CC-D9BA63FFEA63}">
      <dsp:nvSpPr>
        <dsp:cNvPr id="0" name=""/>
        <dsp:cNvSpPr/>
      </dsp:nvSpPr>
      <dsp:spPr>
        <a:xfrm>
          <a:off x="0" y="1247692"/>
          <a:ext cx="8780206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Quel serait votre travail idéal ? Pourquoi ?</a:t>
          </a:r>
          <a:endParaRPr lang="en-US" sz="2000" kern="1200"/>
        </a:p>
      </dsp:txBody>
      <dsp:txXfrm>
        <a:off x="25130" y="1272822"/>
        <a:ext cx="8729946" cy="464540"/>
      </dsp:txXfrm>
    </dsp:sp>
    <dsp:sp modelId="{9AB68644-F1F2-4006-B7EF-E136C0CFDF94}">
      <dsp:nvSpPr>
        <dsp:cNvPr id="0" name=""/>
        <dsp:cNvSpPr/>
      </dsp:nvSpPr>
      <dsp:spPr>
        <a:xfrm>
          <a:off x="0" y="1820092"/>
          <a:ext cx="8780206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Que pensez-vous du télétravail ? Est-ce une bonne chose ?</a:t>
          </a:r>
          <a:endParaRPr lang="en-US" sz="2000" kern="1200"/>
        </a:p>
      </dsp:txBody>
      <dsp:txXfrm>
        <a:off x="25130" y="1845222"/>
        <a:ext cx="8729946" cy="464540"/>
      </dsp:txXfrm>
    </dsp:sp>
    <dsp:sp modelId="{D90E0B41-84B0-4AD5-A7FC-7F710B2AFB78}">
      <dsp:nvSpPr>
        <dsp:cNvPr id="0" name=""/>
        <dsp:cNvSpPr/>
      </dsp:nvSpPr>
      <dsp:spPr>
        <a:xfrm>
          <a:off x="0" y="2392492"/>
          <a:ext cx="8780206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Le travail est-il toujours synonyme d’épanouissement personnel ?</a:t>
          </a:r>
          <a:endParaRPr lang="en-US" sz="2000" kern="1200"/>
        </a:p>
      </dsp:txBody>
      <dsp:txXfrm>
        <a:off x="25130" y="2417622"/>
        <a:ext cx="8729946" cy="464540"/>
      </dsp:txXfrm>
    </dsp:sp>
    <dsp:sp modelId="{8F802198-422B-414F-BA5B-4A7CC2345465}">
      <dsp:nvSpPr>
        <dsp:cNvPr id="0" name=""/>
        <dsp:cNvSpPr/>
      </dsp:nvSpPr>
      <dsp:spPr>
        <a:xfrm>
          <a:off x="0" y="2964892"/>
          <a:ext cx="8780206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Quelles qualités sont importantes dans le monde professionnel aujourd’hui ?</a:t>
          </a:r>
          <a:endParaRPr lang="en-US" sz="2000" kern="1200"/>
        </a:p>
      </dsp:txBody>
      <dsp:txXfrm>
        <a:off x="25130" y="2990022"/>
        <a:ext cx="8729946" cy="464540"/>
      </dsp:txXfrm>
    </dsp:sp>
    <dsp:sp modelId="{4D39E0E5-3F2A-43DB-92E9-FDC7EBD8FE08}">
      <dsp:nvSpPr>
        <dsp:cNvPr id="0" name=""/>
        <dsp:cNvSpPr/>
      </dsp:nvSpPr>
      <dsp:spPr>
        <a:xfrm>
          <a:off x="0" y="3537292"/>
          <a:ext cx="8780206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Faut-il toujours séparer la vie professionnelle et la vie personnelle ?</a:t>
          </a:r>
          <a:endParaRPr lang="en-US" sz="2000" kern="1200"/>
        </a:p>
      </dsp:txBody>
      <dsp:txXfrm>
        <a:off x="25130" y="3562422"/>
        <a:ext cx="8729946" cy="46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1FA47-D91A-4F77-8E7C-43EFE064FA1C}" type="datetimeFigureOut">
              <a:rPr lang="fi-FI" smtClean="0"/>
              <a:t>29.3.2026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A0502-A1D4-4714-99AC-458784220E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878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111FC9-4435-B98E-B53F-F63D5AC2F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3C3C123-3961-D2EC-DD51-7A30B4169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1E73ED-1182-377E-73DB-CC7F7D14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332-8537-471A-86F8-991DC906CEE0}" type="datetimeFigureOut">
              <a:rPr lang="fi-FI" smtClean="0"/>
              <a:t>29.3.2026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FA62DA-E2EA-DED8-2E63-47D61BF0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BDC319-6DFF-D9F5-5AAC-BED76E81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6EA7-17D0-4B9E-9A11-75962EC70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7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8F43C2-D2A5-DEE2-2BAE-5C7F9B66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7227C9C-EE30-9CA6-B25D-38B28E793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972F88-289B-66A7-2FE3-12CAF825B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332-8537-471A-86F8-991DC906CEE0}" type="datetimeFigureOut">
              <a:rPr lang="fi-FI" smtClean="0"/>
              <a:t>29.3.2026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85C7AE-2C99-EB46-62A9-6D3A3307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285AB4-6160-9A9C-45B4-B57D7363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6EA7-17D0-4B9E-9A11-75962EC70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78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E880C12-2CED-F4F7-F9D6-7022351813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F3E9B22-9295-F8DD-2AA7-326FFDB2B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2CB323-2A27-2C61-C933-9C3AAA464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332-8537-471A-86F8-991DC906CEE0}" type="datetimeFigureOut">
              <a:rPr lang="fi-FI" smtClean="0"/>
              <a:t>29.3.2026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D1DDA1-1786-B173-DC09-AB2BEC17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F77D4E-7B72-BC90-AABA-2852EAE4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6EA7-17D0-4B9E-9A11-75962EC70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893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E09762-5931-A2FD-39DA-C812C699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58D1A2-99FE-BA92-6C29-CDA9015C1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BDE7C1-863B-3CDB-DA77-2886A22F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332-8537-471A-86F8-991DC906CEE0}" type="datetimeFigureOut">
              <a:rPr lang="fi-FI" smtClean="0"/>
              <a:t>29.3.2026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9AA83-60ED-C202-5A64-8AE1C81DF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E5EA9B-F339-1175-28ED-C39B6C80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6EA7-17D0-4B9E-9A11-75962EC70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84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0D1536-3B78-7680-A0A0-B7F2F49A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405A6B-22C3-2878-9242-D6E434B27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DA7581-54DA-3806-7E89-779B16B0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332-8537-471A-86F8-991DC906CEE0}" type="datetimeFigureOut">
              <a:rPr lang="fi-FI" smtClean="0"/>
              <a:t>29.3.2026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18CEE0-6F0E-3F5A-A6F9-57C0C11E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FAA42A-8275-6811-61C7-07E8842F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6EA7-17D0-4B9E-9A11-75962EC70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761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5EFEBC-2A45-CB7D-D1FE-71E77B152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5A6CCC-0A13-FA55-F57C-6DF27141A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F07C969-8FE1-8EBF-C755-1F9B74038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CED3EDA-0FF2-280D-D5A6-3DBA6F77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332-8537-471A-86F8-991DC906CEE0}" type="datetimeFigureOut">
              <a:rPr lang="fi-FI" smtClean="0"/>
              <a:t>29.3.2026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17FD7F-4CFF-1F50-E8BD-63A56BA0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EC9595F-85CA-BD79-EDBD-ABC2CA3A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6EA7-17D0-4B9E-9A11-75962EC70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763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DB8D6F-E11E-A278-D6D1-ECCF0B4A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279896-B8BC-7A94-4F39-CF962990D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59E3403-5D80-A059-691A-9EA93283C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7194863-2EDE-D2F5-A889-A38B40BB3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C5B1DA3-78BF-4F33-0D48-912195C7E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8C592CA-0F0A-B620-5BEC-DB73C49A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332-8537-471A-86F8-991DC906CEE0}" type="datetimeFigureOut">
              <a:rPr lang="fi-FI" smtClean="0"/>
              <a:t>29.3.2026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E453553-1F63-A6A4-5758-2FCF9BAD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6ACF2D5-D3C6-217E-5ADC-8B5B6740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6EA7-17D0-4B9E-9A11-75962EC70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97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9B0933-017A-3A34-31C9-C324A928A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0198DD2-3162-4F6E-6C92-BA72A528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332-8537-471A-86F8-991DC906CEE0}" type="datetimeFigureOut">
              <a:rPr lang="fi-FI" smtClean="0"/>
              <a:t>29.3.2026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38F6BC2-5182-1536-901A-F1AC2995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6B74517-9270-FF5F-AD62-0304A1AA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6EA7-17D0-4B9E-9A11-75962EC70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95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44DEDC8-B0CF-3DCC-5DEF-17C0B1D2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332-8537-471A-86F8-991DC906CEE0}" type="datetimeFigureOut">
              <a:rPr lang="fi-FI" smtClean="0"/>
              <a:t>29.3.2026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521E90C-11C5-FCB9-8208-CF219D84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7D385E-07E0-1D56-C17F-2B81E19C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6EA7-17D0-4B9E-9A11-75962EC70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139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436EA9-34C2-B74E-44BE-CE732B53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EEB655-46C1-107E-A4AF-2A42F0BF8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449F82-5854-9348-B024-F28286D68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E38F8C-95BB-2C6D-6F5E-C348D708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332-8537-471A-86F8-991DC906CEE0}" type="datetimeFigureOut">
              <a:rPr lang="fi-FI" smtClean="0"/>
              <a:t>29.3.2026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EDD16D1-E299-5050-4347-71970654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0D1303-AAB6-3E92-96A4-A3BD3FDC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6EA7-17D0-4B9E-9A11-75962EC70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440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C9EBB6-C03A-E442-DD62-A10E81B9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A33D80F-1DB7-D581-EBA1-F73FABBF3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9D0826B-65F9-7EEC-56C3-90C816FFC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C80E841-B5D0-2EAD-766C-3B2EF961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332-8537-471A-86F8-991DC906CEE0}" type="datetimeFigureOut">
              <a:rPr lang="fi-FI" smtClean="0"/>
              <a:t>29.3.2026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B68C1AE-9C34-BEC2-FC58-35B5971F1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140A6E1-5CDD-95CC-CCA8-BCE13C7C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6EA7-17D0-4B9E-9A11-75962EC70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2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BEFE4F4-DA00-2C8F-B933-21619999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8B53A19-EDBD-01C5-4E8D-A659BB5F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87002A-903B-C723-F360-BEFB52EA6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B9B332-8537-471A-86F8-991DC906CEE0}" type="datetimeFigureOut">
              <a:rPr lang="fi-FI" smtClean="0"/>
              <a:t>29.3.2026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FD7CAB-D836-489D-A9E8-845CCC7CC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B28063-CD5F-632C-3D84-ACA1259BB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D06EA7-17D0-4B9E-9A11-75962EC701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742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4D5958-6C2D-AA29-BEC5-F8CF8BD06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1E4B955C-4040-34C1-5DAA-A18D0CF3507D}"/>
              </a:ext>
            </a:extLst>
          </p:cNvPr>
          <p:cNvSpPr txBox="1"/>
          <p:nvPr/>
        </p:nvSpPr>
        <p:spPr>
          <a:xfrm>
            <a:off x="570271" y="324465"/>
            <a:ext cx="824926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🎬 </a:t>
            </a:r>
            <a:r>
              <a:rPr lang="fr-FR" sz="2800" b="1"/>
              <a:t>Thème : « Si tu étais réalisateur d’un film… »</a:t>
            </a:r>
          </a:p>
          <a:p>
            <a:endParaRPr lang="fr-FR" sz="2400" b="1"/>
          </a:p>
          <a:p>
            <a:r>
              <a:rPr lang="fr-FR" sz="2400" b="1"/>
              <a:t>Consigne</a:t>
            </a:r>
            <a:br>
              <a:rPr lang="fr-FR" sz="2400"/>
            </a:br>
            <a:r>
              <a:rPr lang="fr-FR" sz="2400"/>
              <a:t>Imagine que tu réalises ton propre film. Quel genre de film ferais-tu ? Quelle histoire raconterais-tu ? Qui seraient les personnages principaux ?</a:t>
            </a:r>
          </a:p>
          <a:p>
            <a:endParaRPr lang="fr-FR" sz="2400"/>
          </a:p>
          <a:p>
            <a:r>
              <a:rPr lang="fr-FR" sz="2400" b="1"/>
              <a:t>Questions pour lancer la discussion </a:t>
            </a:r>
            <a:endParaRPr lang="fr-FR" sz="2400"/>
          </a:p>
          <a:p>
            <a:r>
              <a:rPr lang="fr-FR" sz="2400"/>
              <a:t>Quel genre de film aimerais-tu réaliser ? (comédie, aventure, science-fiction, drame, etc.)</a:t>
            </a:r>
          </a:p>
          <a:p>
            <a:r>
              <a:rPr lang="fr-FR" sz="2400"/>
              <a:t>Quelle serait l’intrigue principale ?</a:t>
            </a:r>
          </a:p>
          <a:p>
            <a:r>
              <a:rPr lang="fr-FR" sz="2400"/>
              <a:t>Qui seraient les héros ou héroïnes ?</a:t>
            </a:r>
          </a:p>
          <a:p>
            <a:r>
              <a:rPr lang="fr-FR" sz="2400"/>
              <a:t>Où se passerait ton film ?</a:t>
            </a:r>
          </a:p>
          <a:p>
            <a:r>
              <a:rPr lang="fr-FR" sz="2400"/>
              <a:t>Quel message voudrais-tu transmettre à travers ton film ?</a:t>
            </a:r>
          </a:p>
          <a:p>
            <a:r>
              <a:rPr lang="fr-FR" sz="2400"/>
              <a:t>Quel serait le titre de ton film ?</a:t>
            </a:r>
          </a:p>
          <a:p>
            <a:endParaRPr lang="fr-FR" sz="2400"/>
          </a:p>
          <a:p>
            <a:endParaRPr lang="fi-FI" sz="2400"/>
          </a:p>
        </p:txBody>
      </p:sp>
      <p:pic>
        <p:nvPicPr>
          <p:cNvPr id="5122" name="Picture 2" descr="Regarder un film - Icônes divertissement gratuites">
            <a:extLst>
              <a:ext uri="{FF2B5EF4-FFF2-40B4-BE49-F238E27FC236}">
                <a16:creationId xmlns:a16="http://schemas.microsoft.com/office/drawing/2014/main" id="{7635E89D-B3BD-E498-6F58-2984DB5D2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239" y="1563328"/>
            <a:ext cx="3379839" cy="337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14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EB251C-6D41-52D6-0A13-4A0EBE8A1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a disparition des papillons expliquée aux enfants">
            <a:extLst>
              <a:ext uri="{FF2B5EF4-FFF2-40B4-BE49-F238E27FC236}">
                <a16:creationId xmlns:a16="http://schemas.microsoft.com/office/drawing/2014/main" id="{D4830C75-3398-FE9F-0333-D69E197DA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118" y="1820383"/>
            <a:ext cx="6827763" cy="4551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28072A5A-8801-F0B3-C9F5-C57AE104A10C}"/>
              </a:ext>
            </a:extLst>
          </p:cNvPr>
          <p:cNvSpPr txBox="1"/>
          <p:nvPr/>
        </p:nvSpPr>
        <p:spPr>
          <a:xfrm>
            <a:off x="349047" y="250723"/>
            <a:ext cx="5619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/>
              <a:t>Essayez de decrire la chose suivante sans utiliser les mots suivants:</a:t>
            </a:r>
          </a:p>
          <a:p>
            <a:endParaRPr lang="fi-FI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/>
              <a:t>insecte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/>
              <a:t>voler</a:t>
            </a:r>
          </a:p>
        </p:txBody>
      </p:sp>
    </p:spTree>
    <p:extLst>
      <p:ext uri="{BB962C8B-B14F-4D97-AF65-F5344CB8AC3E}">
        <p14:creationId xmlns:p14="http://schemas.microsoft.com/office/powerpoint/2010/main" val="1799209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43AED7-39B5-056A-6CBC-A8B587E44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aquette (sport) — Wikipédia">
            <a:extLst>
              <a:ext uri="{FF2B5EF4-FFF2-40B4-BE49-F238E27FC236}">
                <a16:creationId xmlns:a16="http://schemas.microsoft.com/office/drawing/2014/main" id="{145F1166-F418-E8AB-63A0-764A9D92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774217"/>
            <a:ext cx="6272981" cy="470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D1E26D0F-F53B-9776-6AA7-9EE1FC2A468A}"/>
              </a:ext>
            </a:extLst>
          </p:cNvPr>
          <p:cNvSpPr txBox="1"/>
          <p:nvPr/>
        </p:nvSpPr>
        <p:spPr>
          <a:xfrm>
            <a:off x="349047" y="250723"/>
            <a:ext cx="5619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/>
              <a:t>Essayez de decrire la chose suivante sans utiliser les mots suivants:</a:t>
            </a:r>
          </a:p>
          <a:p>
            <a:endParaRPr lang="fi-FI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/>
              <a:t>Balle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/>
              <a:t>Jeu</a:t>
            </a:r>
          </a:p>
        </p:txBody>
      </p:sp>
    </p:spTree>
    <p:extLst>
      <p:ext uri="{BB962C8B-B14F-4D97-AF65-F5344CB8AC3E}">
        <p14:creationId xmlns:p14="http://schemas.microsoft.com/office/powerpoint/2010/main" val="352411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92506C-8FDD-B6E1-9C41-6E7CF56D4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ed (anatomie humaine) — Wikipédia">
            <a:extLst>
              <a:ext uri="{FF2B5EF4-FFF2-40B4-BE49-F238E27FC236}">
                <a16:creationId xmlns:a16="http://schemas.microsoft.com/office/drawing/2014/main" id="{B7D53B53-0462-E97F-C21F-7946CD42B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07" y="1486086"/>
            <a:ext cx="6676103" cy="5007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0CE00B5-7106-D2EB-EF32-691DD615A8A4}"/>
              </a:ext>
            </a:extLst>
          </p:cNvPr>
          <p:cNvSpPr txBox="1"/>
          <p:nvPr/>
        </p:nvSpPr>
        <p:spPr>
          <a:xfrm>
            <a:off x="349047" y="250723"/>
            <a:ext cx="56191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/>
              <a:t>Essayez de decrire la chose suivante sans utiliser les mots suivants:</a:t>
            </a:r>
          </a:p>
          <a:p>
            <a:endParaRPr lang="fi-FI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/>
              <a:t>Orteil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/>
              <a:t>Jambe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/>
              <a:t>Marcher</a:t>
            </a:r>
          </a:p>
        </p:txBody>
      </p:sp>
    </p:spTree>
    <p:extLst>
      <p:ext uri="{BB962C8B-B14F-4D97-AF65-F5344CB8AC3E}">
        <p14:creationId xmlns:p14="http://schemas.microsoft.com/office/powerpoint/2010/main" val="359488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C3BF24-5595-CBCE-38AA-D01F5A065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F0D4C0D9-856E-CB9D-1554-1C9A5E90CC76}"/>
              </a:ext>
            </a:extLst>
          </p:cNvPr>
          <p:cNvSpPr txBox="1"/>
          <p:nvPr/>
        </p:nvSpPr>
        <p:spPr>
          <a:xfrm>
            <a:off x="570271" y="530942"/>
            <a:ext cx="63319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/>
              <a:t>🍕</a:t>
            </a:r>
            <a:r>
              <a:rPr lang="fr-FR" sz="2000" b="1"/>
              <a:t> Thème : « Si tu étais un plat ou un aliment… »</a:t>
            </a:r>
          </a:p>
          <a:p>
            <a:endParaRPr lang="fr-FR" sz="2000" b="1"/>
          </a:p>
          <a:p>
            <a:r>
              <a:rPr lang="fr-FR" sz="2000" b="1"/>
              <a:t>Consigne </a:t>
            </a:r>
            <a:br>
              <a:rPr lang="fr-FR" sz="2000"/>
            </a:br>
            <a:r>
              <a:rPr lang="fr-FR" sz="2000"/>
              <a:t>Si tu étais un plat ou un aliment, lequel serais-tu ? Pourquoi ? Décris-toi en utilisant les caractéristiques de ce plat ou aliment.</a:t>
            </a:r>
          </a:p>
          <a:p>
            <a:endParaRPr lang="fr-FR" sz="2000"/>
          </a:p>
          <a:p>
            <a:r>
              <a:rPr lang="fr-FR" sz="2000" b="1"/>
              <a:t>Questions pour lancer la discussion </a:t>
            </a:r>
            <a:endParaRPr lang="fr-FR" sz="2000"/>
          </a:p>
          <a:p>
            <a:r>
              <a:rPr lang="fr-FR" sz="2000"/>
              <a:t>Quel plat ou aliment te représente le mieux ?</a:t>
            </a:r>
          </a:p>
          <a:p>
            <a:r>
              <a:rPr lang="fr-FR" sz="2000"/>
              <a:t>Quels ingrédients te décriraient ?</a:t>
            </a:r>
          </a:p>
          <a:p>
            <a:r>
              <a:rPr lang="fr-FR" sz="2000"/>
              <a:t>Es-tu plutôt épicé, sucré, salé, ou acidulé ?</a:t>
            </a:r>
          </a:p>
          <a:p>
            <a:r>
              <a:rPr lang="fr-FR" sz="2000"/>
              <a:t>Quel plat préfères-tu cuisiner ou manger ?</a:t>
            </a:r>
          </a:p>
          <a:p>
            <a:r>
              <a:rPr lang="fr-FR" sz="2000"/>
              <a:t>Si tu devais créer un nouveau plat, que mettrais-tu dedans ?</a:t>
            </a:r>
          </a:p>
          <a:p>
            <a:r>
              <a:rPr lang="fr-FR" sz="2000"/>
              <a:t>Quel plat t’évoque un souvenir spécial ?</a:t>
            </a:r>
          </a:p>
          <a:p>
            <a:endParaRPr lang="fi-FI" sz="2000"/>
          </a:p>
        </p:txBody>
      </p:sp>
      <p:pic>
        <p:nvPicPr>
          <p:cNvPr id="4098" name="Picture 2" descr="aliment-bon-pour-la-memoire - NF Validation EN">
            <a:extLst>
              <a:ext uri="{FF2B5EF4-FFF2-40B4-BE49-F238E27FC236}">
                <a16:creationId xmlns:a16="http://schemas.microsoft.com/office/drawing/2014/main" id="{9B2A9BB9-DBD6-B538-4A59-D99124C65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28" y="176981"/>
            <a:ext cx="5041382" cy="3252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7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5E0CB-625A-B70E-853B-0E0A2AB02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609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5E8F1-FA1D-3C95-9611-034264644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64940C4F-F565-A258-DE47-A459F3A9EBB3}"/>
              </a:ext>
            </a:extLst>
          </p:cNvPr>
          <p:cNvSpPr txBox="1"/>
          <p:nvPr/>
        </p:nvSpPr>
        <p:spPr>
          <a:xfrm>
            <a:off x="314633" y="0"/>
            <a:ext cx="87802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🥗 L’alimentation et vous</a:t>
            </a:r>
          </a:p>
          <a:p>
            <a:r>
              <a:rPr lang="fr-FR" sz="2400" b="1"/>
              <a:t>Répondez aux questions suivantes dans votre groupe. Ensemble, trouvez et listez cinq mots ou verbes qui pourraient aider à répondre à ces questions.</a:t>
            </a:r>
            <a:endParaRPr lang="fr-FR" sz="2400"/>
          </a:p>
          <a:p>
            <a:r>
              <a:rPr lang="fr-FR" sz="2400"/>
              <a:t>Avez-vous une alimentation équilibrée ? Pourquoi ou pourquoi pas ?</a:t>
            </a:r>
          </a:p>
          <a:p>
            <a:r>
              <a:rPr lang="fr-FR" sz="2400"/>
              <a:t>Quelle est votre relation avec la nourriture ?</a:t>
            </a:r>
          </a:p>
          <a:p>
            <a:r>
              <a:rPr lang="fr-FR" sz="2400"/>
              <a:t>Quels sont les plats typiques de votre pays ou région ?</a:t>
            </a:r>
          </a:p>
          <a:p>
            <a:r>
              <a:rPr lang="fr-FR" sz="2400"/>
              <a:t>Que pensez-vous des régimes végétariens ou véganes ?</a:t>
            </a:r>
          </a:p>
          <a:p>
            <a:r>
              <a:rPr lang="fr-FR" sz="2400"/>
              <a:t>L’alimentation industrielle est-elle un danger pour la santé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3865425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A2A6A-0675-7600-88F3-14F3E8700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886AE168-BCC7-6738-4243-5554C25352DC}"/>
              </a:ext>
            </a:extLst>
          </p:cNvPr>
          <p:cNvSpPr txBox="1"/>
          <p:nvPr/>
        </p:nvSpPr>
        <p:spPr>
          <a:xfrm>
            <a:off x="314633" y="0"/>
            <a:ext cx="87802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🧠 Le stress et vous</a:t>
            </a:r>
          </a:p>
          <a:p>
            <a:r>
              <a:rPr lang="fr-FR" sz="2400" b="1"/>
              <a:t>Répondez aux questions suivantes dans votre groupe. Ensemble, trouvez et listez cinq mots ou verbes qui pourraient aider à répondre à ces questions.</a:t>
            </a:r>
            <a:endParaRPr lang="fr-FR" sz="2400"/>
          </a:p>
          <a:p>
            <a:r>
              <a:rPr lang="fr-FR" sz="2400"/>
              <a:t>Qu’est-ce qui vous stresse le plus dans la vie quotidienne ?</a:t>
            </a:r>
          </a:p>
          <a:p>
            <a:r>
              <a:rPr lang="fr-FR" sz="2400"/>
              <a:t>Comment gérez-vous le stress ?</a:t>
            </a:r>
          </a:p>
          <a:p>
            <a:r>
              <a:rPr lang="fr-FR" sz="2400"/>
              <a:t>Le stress peut-il parfois être positif ?</a:t>
            </a:r>
          </a:p>
          <a:p>
            <a:r>
              <a:rPr lang="fr-FR" sz="2400"/>
              <a:t>Le monde moderne est-il plus stressant qu’avant ?</a:t>
            </a:r>
          </a:p>
          <a:p>
            <a:r>
              <a:rPr lang="fr-FR" sz="2400"/>
              <a:t>Quel rôle jouent les émotions dans la gestion du stress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892873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851FA-88DF-AD2E-64AA-9CC7BF8FF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F138CE3-1DC1-C472-07FC-69FB39201F36}"/>
              </a:ext>
            </a:extLst>
          </p:cNvPr>
          <p:cNvSpPr txBox="1"/>
          <p:nvPr/>
        </p:nvSpPr>
        <p:spPr>
          <a:xfrm>
            <a:off x="314633" y="0"/>
            <a:ext cx="87802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🎤 La célébrité et vous</a:t>
            </a:r>
          </a:p>
          <a:p>
            <a:r>
              <a:rPr lang="fr-FR" sz="2400" b="1"/>
              <a:t>Répondez aux questions suivantes dans votre groupe. Ensemble, trouvez et listez cinq mots ou verbes qui pourraient aider à répondre à ces questions.</a:t>
            </a:r>
            <a:endParaRPr lang="fr-FR" sz="2400"/>
          </a:p>
          <a:p>
            <a:r>
              <a:rPr lang="fr-FR" sz="2400"/>
              <a:t>Aimeriez-vous être célèbre ? Pourquoi (ou pourquoi pas) ?</a:t>
            </a:r>
          </a:p>
          <a:p>
            <a:r>
              <a:rPr lang="fr-FR" sz="2400"/>
              <a:t>Quelle célébrité admirez-vous le plus ?</a:t>
            </a:r>
          </a:p>
          <a:p>
            <a:r>
              <a:rPr lang="fr-FR" sz="2400"/>
              <a:t>Pensez-vous que les célébrités ont une vie facile ?</a:t>
            </a:r>
          </a:p>
          <a:p>
            <a:r>
              <a:rPr lang="fr-FR" sz="2400"/>
              <a:t>Que feriez-vous si vous étiez célèbre pour un jour ?</a:t>
            </a:r>
          </a:p>
          <a:p>
            <a:r>
              <a:rPr lang="fr-FR" sz="2400"/>
              <a:t>Si vous pouviez inviter une personne célèbre à dîner, qui choisiriez-vous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82127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FD0CA-1CC8-A63B-C431-1D5BB0FC4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38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CA04F-E53A-DF76-E7CE-EB9225622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97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9C003-ADCB-AF57-02E4-86F98C8E1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rgomanie : quand le travail devient une obsession | OHdio | Radio-Canada">
            <a:extLst>
              <a:ext uri="{FF2B5EF4-FFF2-40B4-BE49-F238E27FC236}">
                <a16:creationId xmlns:a16="http://schemas.microsoft.com/office/drawing/2014/main" id="{CF7F2A1E-537B-0312-79FF-1398988CE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475" y="3210585"/>
            <a:ext cx="6052892" cy="3406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8" name="Tekstiruutu 1">
            <a:extLst>
              <a:ext uri="{FF2B5EF4-FFF2-40B4-BE49-F238E27FC236}">
                <a16:creationId xmlns:a16="http://schemas.microsoft.com/office/drawing/2014/main" id="{E54DE315-D8CA-7884-C4CB-BA707E239409}"/>
              </a:ext>
            </a:extLst>
          </p:cNvPr>
          <p:cNvGraphicFramePr/>
          <p:nvPr/>
        </p:nvGraphicFramePr>
        <p:xfrm>
          <a:off x="314633" y="0"/>
          <a:ext cx="8780206" cy="415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685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F9E90-C9E9-689A-AF27-82F052463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046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22E06-3098-C1D3-3699-EA659183D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703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F227D-4FCD-88CE-B197-514FEE59E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94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54504-DEF1-F97A-8D15-A28F91F0C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54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27017" y="365760"/>
            <a:ext cx="105983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/>
              <a:t>Et si vous deviez </a:t>
            </a:r>
            <a:r>
              <a:rPr lang="fr-FR" sz="3200" b="1"/>
              <a:t>apprendre une nouvelle chose</a:t>
            </a:r>
            <a:r>
              <a:rPr lang="fr-FR" sz="3200"/>
              <a:t> maintenant…</a:t>
            </a:r>
          </a:p>
          <a:p>
            <a:r>
              <a:rPr lang="fr-FR" sz="3200"/>
              <a:t>Qu’est-ce que cela serait?</a:t>
            </a:r>
          </a:p>
          <a:p>
            <a:endParaRPr lang="fr-FR" sz="3200"/>
          </a:p>
          <a:p>
            <a:r>
              <a:rPr lang="fr-FR" sz="3200"/>
              <a:t>Une nouvelle langue, une nouvelles compétence, un nouveau métier peut-être?</a:t>
            </a:r>
            <a:endParaRPr lang="en-US" sz="3200"/>
          </a:p>
        </p:txBody>
      </p:sp>
      <p:sp>
        <p:nvSpPr>
          <p:cNvPr id="3" name="AutoShape 2" descr="3 façons créatives d'apprendre une nouvelle langue ! - Out the Box ! -  Boostez votre créativité et votre Culture 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Nos astuces pour apprendre facilement une langue étrangè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4058169"/>
            <a:ext cx="4057784" cy="2536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▷ Les Meilleurs Tours À Bois. Comparatif &amp; Guide D'achat En Sept. 20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61" y="973394"/>
            <a:ext cx="2726100" cy="136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nimation tir à l'arc &amp; initiation : visez dans le mille avec cette  activité de plein air 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193" y="3671444"/>
            <a:ext cx="3239985" cy="2450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▷ Fiche métier Maçon : salaire, étude, rôle et compétence | HelloWor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7" b="6418"/>
          <a:stretch/>
        </p:blipFill>
        <p:spPr bwMode="auto">
          <a:xfrm>
            <a:off x="8699570" y="2920305"/>
            <a:ext cx="2962379" cy="2510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83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342811" y="1036320"/>
            <a:ext cx="23948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/>
              <a:t>Trouvez </a:t>
            </a:r>
          </a:p>
          <a:p>
            <a:r>
              <a:rPr lang="fi-FI" sz="3200" b="1"/>
              <a:t>15 verbes </a:t>
            </a:r>
            <a:r>
              <a:rPr lang="fi-FI" sz="2400"/>
              <a:t>(infinitif) dans l’image.</a:t>
            </a:r>
          </a:p>
          <a:p>
            <a:r>
              <a:rPr lang="fi-FI" sz="2400"/>
              <a:t>Vous avez 5 minutes </a:t>
            </a:r>
            <a:r>
              <a:rPr lang="fi-FI" sz="2400">
                <a:sym typeface="Wingdings" panose="05000000000000000000" pitchFamily="2" charset="2"/>
              </a:rPr>
              <a:t>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9625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29825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029824" y="628233"/>
            <a:ext cx="19967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/>
              <a:t>Trouvez le plus d’éléments commençants par la lettre </a:t>
            </a:r>
            <a:endParaRPr lang="fi-FI" sz="3200" b="1"/>
          </a:p>
          <a:p>
            <a:r>
              <a:rPr lang="fi-FI" sz="3200" b="1"/>
              <a:t>A, B, C</a:t>
            </a:r>
          </a:p>
          <a:p>
            <a:r>
              <a:rPr lang="fi-FI" sz="3200" b="1"/>
              <a:t>ou D</a:t>
            </a:r>
            <a:endParaRPr lang="fi-FI" sz="2400" b="1"/>
          </a:p>
          <a:p>
            <a:endParaRPr lang="fi-FI" sz="2400"/>
          </a:p>
          <a:p>
            <a:r>
              <a:rPr lang="fi-FI" sz="2400"/>
              <a:t>Vous avez </a:t>
            </a:r>
          </a:p>
          <a:p>
            <a:r>
              <a:rPr lang="fi-FI" sz="2400"/>
              <a:t>5 minutes </a:t>
            </a:r>
            <a:r>
              <a:rPr lang="fi-FI" sz="2400">
                <a:sym typeface="Wingdings" panose="05000000000000000000" pitchFamily="2" charset="2"/>
              </a:rPr>
              <a:t>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1250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234305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342811" y="1036320"/>
            <a:ext cx="239485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/>
              <a:t>Trouvez le plus d’éléments commençants par la lettre </a:t>
            </a:r>
          </a:p>
          <a:p>
            <a:r>
              <a:rPr lang="fi-FI" sz="5400" b="1"/>
              <a:t>R</a:t>
            </a:r>
            <a:endParaRPr lang="fi-FI" sz="4400" b="1"/>
          </a:p>
          <a:p>
            <a:endParaRPr lang="fi-FI" sz="2400"/>
          </a:p>
          <a:p>
            <a:r>
              <a:rPr lang="fi-FI" sz="2400"/>
              <a:t>Vous avez 5 minutes </a:t>
            </a:r>
            <a:r>
              <a:rPr lang="fi-FI" sz="2400">
                <a:sym typeface="Wingdings" panose="05000000000000000000" pitchFamily="2" charset="2"/>
              </a:rPr>
              <a:t>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6912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342811" y="1036320"/>
            <a:ext cx="23948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/>
              <a:t>Trouvez le plus d’éléments commençants par les lettres </a:t>
            </a:r>
          </a:p>
          <a:p>
            <a:r>
              <a:rPr lang="fi-FI" sz="3200" b="1"/>
              <a:t>O ou P</a:t>
            </a:r>
            <a:endParaRPr lang="fi-FI" sz="2400" b="1"/>
          </a:p>
          <a:p>
            <a:endParaRPr lang="fi-FI" sz="2400"/>
          </a:p>
          <a:p>
            <a:r>
              <a:rPr lang="fi-FI" sz="2400"/>
              <a:t>Vous avez 5 minutes </a:t>
            </a:r>
            <a:r>
              <a:rPr lang="fi-FI" sz="2400">
                <a:sym typeface="Wingdings" panose="05000000000000000000" pitchFamily="2" charset="2"/>
              </a:rPr>
              <a:t></a:t>
            </a:r>
            <a:endParaRPr lang="en-US" sz="240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9048" r="2152" b="8971"/>
          <a:stretch/>
        </p:blipFill>
        <p:spPr>
          <a:xfrm>
            <a:off x="0" y="0"/>
            <a:ext cx="8107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2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028F8-25AA-CAFB-1F09-BC5F43DCE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26 000+ Soirée Entre Amis Photos, taleaux et images libre de droits -  iStock | Apéritif entre amis, Apéritif, Soirée amis">
            <a:extLst>
              <a:ext uri="{FF2B5EF4-FFF2-40B4-BE49-F238E27FC236}">
                <a16:creationId xmlns:a16="http://schemas.microsoft.com/office/drawing/2014/main" id="{3898C45E-41EE-BA61-7B61-A8E508D98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05"/>
                    </a14:imgEffect>
                    <a14:imgEffect>
                      <a14:saturation sat="94000"/>
                    </a14:imgEffect>
                    <a14:imgEffect>
                      <a14:brightnessContrast bright="-3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1" b="15751"/>
          <a:stretch>
            <a:fillRect/>
          </a:stretch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7A1A4C9-A1E0-033F-A085-B01A5FAEF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fr-FR" sz="2600" i="1">
                <a:solidFill>
                  <a:schemeClr val="bg1"/>
                </a:solidFill>
              </a:rPr>
              <a:t>Ce soir votre groupe va se réunir pour passer une petite soirée ensemble à la maison.</a:t>
            </a:r>
            <a:br>
              <a:rPr lang="fr-FR" sz="2600" i="1">
                <a:solidFill>
                  <a:schemeClr val="bg1"/>
                </a:solidFill>
              </a:rPr>
            </a:br>
            <a:br>
              <a:rPr lang="fr-FR" sz="2600" i="1">
                <a:solidFill>
                  <a:schemeClr val="bg1"/>
                </a:solidFill>
              </a:rPr>
            </a:br>
            <a:r>
              <a:rPr lang="fr-FR" sz="2600" i="1">
                <a:solidFill>
                  <a:schemeClr val="bg1"/>
                </a:solidFill>
              </a:rPr>
              <a:t>Vous avez un budget de </a:t>
            </a:r>
            <a:r>
              <a:rPr lang="fr-FR" sz="3200" b="1" i="1">
                <a:solidFill>
                  <a:schemeClr val="bg1"/>
                </a:solidFill>
              </a:rPr>
              <a:t>200€</a:t>
            </a:r>
            <a:r>
              <a:rPr lang="fr-FR" sz="2600" i="1">
                <a:solidFill>
                  <a:schemeClr val="bg1"/>
                </a:solidFill>
              </a:rPr>
              <a:t> maximum:</a:t>
            </a:r>
            <a:br>
              <a:rPr lang="fr-FR" sz="2600" i="1">
                <a:solidFill>
                  <a:schemeClr val="bg1"/>
                </a:solidFill>
              </a:rPr>
            </a:br>
            <a:r>
              <a:rPr lang="fr-FR" sz="2600" i="1">
                <a:solidFill>
                  <a:schemeClr val="bg1"/>
                </a:solidFill>
              </a:rPr>
              <a:t>discutez et décidez de la meilleure façon d’utiliser cet argent.</a:t>
            </a:r>
            <a:br>
              <a:rPr lang="fr-FR" sz="2600" i="1">
                <a:solidFill>
                  <a:schemeClr val="bg1"/>
                </a:solidFill>
              </a:rPr>
            </a:br>
            <a:r>
              <a:rPr lang="fr-FR" sz="2600" i="1">
                <a:solidFill>
                  <a:schemeClr val="bg1"/>
                </a:solidFill>
              </a:rPr>
              <a:t>Où allez-vous, qu’allez-vous acheter ? etc…</a:t>
            </a:r>
            <a:endParaRPr lang="fr-FR" sz="2600">
              <a:solidFill>
                <a:schemeClr val="bg1"/>
              </a:solidFill>
            </a:endParaRPr>
          </a:p>
        </p:txBody>
      </p:sp>
      <p:sp>
        <p:nvSpPr>
          <p:cNvPr id="3" name="AutoShape 2" descr="Conseils pour réussir sa soirée entre amis (et les garder)">
            <a:extLst>
              <a:ext uri="{FF2B5EF4-FFF2-40B4-BE49-F238E27FC236}">
                <a16:creationId xmlns:a16="http://schemas.microsoft.com/office/drawing/2014/main" id="{DE226F1F-E2FD-9791-4C3F-8A3A9869AE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03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F6A2BE-DBA0-A4E2-553E-69B680282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loration : faut-il se laver les cheveux avant ? | Garden Coiffure">
            <a:extLst>
              <a:ext uri="{FF2B5EF4-FFF2-40B4-BE49-F238E27FC236}">
                <a16:creationId xmlns:a16="http://schemas.microsoft.com/office/drawing/2014/main" id="{9F723578-4D22-A31F-9800-78C87BC2F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7535"/>
            <a:ext cx="4784959" cy="5982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72DEEEFF-8439-1DC5-29C2-F9223F4E2608}"/>
              </a:ext>
            </a:extLst>
          </p:cNvPr>
          <p:cNvSpPr txBox="1"/>
          <p:nvPr/>
        </p:nvSpPr>
        <p:spPr>
          <a:xfrm>
            <a:off x="349047" y="250723"/>
            <a:ext cx="56191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/>
              <a:t>Essayez de decrire la chose suivante sans utiliser les mots suivants:</a:t>
            </a:r>
          </a:p>
          <a:p>
            <a:endParaRPr lang="fi-FI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/>
              <a:t>tête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/>
              <a:t>poils</a:t>
            </a:r>
          </a:p>
        </p:txBody>
      </p:sp>
    </p:spTree>
    <p:extLst>
      <p:ext uri="{BB962C8B-B14F-4D97-AF65-F5344CB8AC3E}">
        <p14:creationId xmlns:p14="http://schemas.microsoft.com/office/powerpoint/2010/main" val="3900353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680</Words>
  <Application>Microsoft Office PowerPoint</Application>
  <PresentationFormat>Laajakuva</PresentationFormat>
  <Paragraphs>89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Wingdings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Ce soir votre groupe va se réunir pour passer une petite soirée ensemble à la maison.  Vous avez un budget de 200€ maximum: discutez et décidez de la meilleure façon d’utiliser cet argent. Où allez-vous, qu’allez-vous acheter ? etc…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 Dauchy</dc:creator>
  <cp:lastModifiedBy>Jere Dauchy</cp:lastModifiedBy>
  <cp:revision>64</cp:revision>
  <dcterms:created xsi:type="dcterms:W3CDTF">2025-06-23T21:44:52Z</dcterms:created>
  <dcterms:modified xsi:type="dcterms:W3CDTF">2026-03-29T14:44:42Z</dcterms:modified>
</cp:coreProperties>
</file>